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image10.jpg" ContentType="image/jpeg"/>
  <Override PartName="/ppt/tags/tag6.xml" ContentType="application/vnd.openxmlformats-officedocument.presentationml.tags+xml"/>
  <Override PartName="/ppt/media/image11.jpg" ContentType="image/jpeg"/>
  <Override PartName="/ppt/tags/tag7.xml" ContentType="application/vnd.openxmlformats-officedocument.presentationml.tags+xml"/>
  <Override PartName="/ppt/tags/tag8.xml" ContentType="application/vnd.openxmlformats-officedocument.presentationml.tags+xml"/>
  <Override PartName="/ppt/media/image12.jpg" ContentType="image/jpeg"/>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media/image16.jpg" ContentType="image/jpeg"/>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media/image21.jpg" ContentType="image/jpeg"/>
  <Override PartName="/ppt/tags/tag18.xml" ContentType="application/vnd.openxmlformats-officedocument.presentationml.tags+xml"/>
  <Override PartName="/ppt/notesSlides/notesSlide3.xml" ContentType="application/vnd.openxmlformats-officedocument.presentationml.notesSlide+xml"/>
  <Override PartName="/ppt/media/image22.jpg" ContentType="image/jpeg"/>
  <Override PartName="/ppt/tags/tag1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media/image23.jpg" ContentType="image/jpeg"/>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2" r:id="rId26"/>
    <p:sldId id="283" r:id="rId27"/>
    <p:sldId id="284" r:id="rId28"/>
    <p:sldId id="285" r:id="rId29"/>
    <p:sldId id="286" r:id="rId30"/>
    <p:sldId id="288" r:id="rId31"/>
    <p:sldId id="290" r:id="rId32"/>
    <p:sldId id="289" r:id="rId33"/>
    <p:sldId id="291"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A22277-6CEB-4EDE-9CA5-31CB19BA0947}"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FDFA38D3-FD9C-41A7-BBC4-752EA4DBC2F6}">
      <dgm:prSet/>
      <dgm:spPr/>
      <dgm:t>
        <a:bodyPr/>
        <a:lstStyle/>
        <a:p>
          <a:r>
            <a:rPr lang="en-US" b="1" dirty="0"/>
            <a:t>Traffic patterns</a:t>
          </a:r>
        </a:p>
      </dgm:t>
    </dgm:pt>
    <dgm:pt modelId="{B1343BC4-6765-4816-B9FF-81B457436C2F}" type="parTrans" cxnId="{77A985F6-AD93-4C06-A07F-37690AFC05DF}">
      <dgm:prSet/>
      <dgm:spPr/>
      <dgm:t>
        <a:bodyPr/>
        <a:lstStyle/>
        <a:p>
          <a:endParaRPr lang="en-US"/>
        </a:p>
      </dgm:t>
    </dgm:pt>
    <dgm:pt modelId="{A7E4FB54-BB03-4CFE-A474-E27F304DAA18}" type="sibTrans" cxnId="{77A985F6-AD93-4C06-A07F-37690AFC05DF}">
      <dgm:prSet/>
      <dgm:spPr/>
      <dgm:t>
        <a:bodyPr/>
        <a:lstStyle/>
        <a:p>
          <a:endParaRPr lang="en-US"/>
        </a:p>
      </dgm:t>
    </dgm:pt>
    <dgm:pt modelId="{B3736D74-205B-4714-A18A-5DB3DFA858BF}">
      <dgm:prSet/>
      <dgm:spPr/>
      <dgm:t>
        <a:bodyPr/>
        <a:lstStyle/>
        <a:p>
          <a:r>
            <a:rPr lang="en-US" b="1" dirty="0"/>
            <a:t>Right-of-way</a:t>
          </a:r>
        </a:p>
      </dgm:t>
    </dgm:pt>
    <dgm:pt modelId="{E0EF41D4-9AF3-4F31-BD8B-E6D68E63A0D2}" type="parTrans" cxnId="{5C3D1B4E-75AC-49C1-B88D-1E13BCE410A5}">
      <dgm:prSet/>
      <dgm:spPr/>
      <dgm:t>
        <a:bodyPr/>
        <a:lstStyle/>
        <a:p>
          <a:endParaRPr lang="en-US"/>
        </a:p>
      </dgm:t>
    </dgm:pt>
    <dgm:pt modelId="{0957D3FC-1CC0-452B-B3FA-747CBA9854C0}" type="sibTrans" cxnId="{5C3D1B4E-75AC-49C1-B88D-1E13BCE410A5}">
      <dgm:prSet/>
      <dgm:spPr/>
      <dgm:t>
        <a:bodyPr/>
        <a:lstStyle/>
        <a:p>
          <a:endParaRPr lang="en-US"/>
        </a:p>
      </dgm:t>
    </dgm:pt>
    <dgm:pt modelId="{920D67EB-7024-4BDF-94AE-F29CF05D604C}">
      <dgm:prSet/>
      <dgm:spPr/>
      <dgm:t>
        <a:bodyPr/>
        <a:lstStyle/>
        <a:p>
          <a:r>
            <a:rPr lang="en-US" b="1" dirty="0"/>
            <a:t>Equipment signals </a:t>
          </a:r>
        </a:p>
      </dgm:t>
    </dgm:pt>
    <dgm:pt modelId="{0FC38DF0-18DD-4742-BACC-D5075D6B26EC}" type="parTrans" cxnId="{9F79A06B-C479-4DAC-92D3-E9E408493DBE}">
      <dgm:prSet/>
      <dgm:spPr/>
      <dgm:t>
        <a:bodyPr/>
        <a:lstStyle/>
        <a:p>
          <a:endParaRPr lang="en-US"/>
        </a:p>
      </dgm:t>
    </dgm:pt>
    <dgm:pt modelId="{B4842162-DEDB-4C58-B1B0-A6BD8C305252}" type="sibTrans" cxnId="{9F79A06B-C479-4DAC-92D3-E9E408493DBE}">
      <dgm:prSet/>
      <dgm:spPr/>
      <dgm:t>
        <a:bodyPr/>
        <a:lstStyle/>
        <a:p>
          <a:endParaRPr lang="en-US"/>
        </a:p>
      </dgm:t>
    </dgm:pt>
    <dgm:pt modelId="{4018084F-29C3-4C6D-B22A-F9352228F904}">
      <dgm:prSet/>
      <dgm:spPr/>
      <dgm:t>
        <a:bodyPr/>
        <a:lstStyle/>
        <a:p>
          <a:r>
            <a:rPr lang="en-US" b="1"/>
            <a:t>Blind spots around operating heavy equipment</a:t>
          </a:r>
        </a:p>
      </dgm:t>
    </dgm:pt>
    <dgm:pt modelId="{CEA61B0A-B682-4AFE-B7B9-1EF188ED2947}" type="parTrans" cxnId="{BF839D6E-49F5-4C91-B3F9-59995D06949A}">
      <dgm:prSet/>
      <dgm:spPr/>
      <dgm:t>
        <a:bodyPr/>
        <a:lstStyle/>
        <a:p>
          <a:endParaRPr lang="en-US"/>
        </a:p>
      </dgm:t>
    </dgm:pt>
    <dgm:pt modelId="{5C0C39D8-B4D7-48AE-B458-3BB71C65F324}" type="sibTrans" cxnId="{BF839D6E-49F5-4C91-B3F9-59995D06949A}">
      <dgm:prSet/>
      <dgm:spPr/>
      <dgm:t>
        <a:bodyPr/>
        <a:lstStyle/>
        <a:p>
          <a:endParaRPr lang="en-US"/>
        </a:p>
      </dgm:t>
    </dgm:pt>
    <dgm:pt modelId="{B8B54CA9-F78A-49AC-A638-91BC1E925B95}" type="pres">
      <dgm:prSet presAssocID="{E9A22277-6CEB-4EDE-9CA5-31CB19BA0947}" presName="hierChild1" presStyleCnt="0">
        <dgm:presLayoutVars>
          <dgm:chPref val="1"/>
          <dgm:dir/>
          <dgm:animOne val="branch"/>
          <dgm:animLvl val="lvl"/>
          <dgm:resizeHandles/>
        </dgm:presLayoutVars>
      </dgm:prSet>
      <dgm:spPr/>
      <dgm:t>
        <a:bodyPr/>
        <a:lstStyle/>
        <a:p>
          <a:endParaRPr lang="en-US"/>
        </a:p>
      </dgm:t>
    </dgm:pt>
    <dgm:pt modelId="{CB800433-AF5B-4061-A159-80B915BBD448}" type="pres">
      <dgm:prSet presAssocID="{FDFA38D3-FD9C-41A7-BBC4-752EA4DBC2F6}" presName="hierRoot1" presStyleCnt="0"/>
      <dgm:spPr/>
    </dgm:pt>
    <dgm:pt modelId="{03223449-EC99-47FF-8243-F36C1E0375F2}" type="pres">
      <dgm:prSet presAssocID="{FDFA38D3-FD9C-41A7-BBC4-752EA4DBC2F6}" presName="composite" presStyleCnt="0"/>
      <dgm:spPr/>
    </dgm:pt>
    <dgm:pt modelId="{6F0F0A0A-2E6D-4D13-B838-67EBC2D1EE3E}" type="pres">
      <dgm:prSet presAssocID="{FDFA38D3-FD9C-41A7-BBC4-752EA4DBC2F6}" presName="background" presStyleLbl="node0" presStyleIdx="0" presStyleCnt="4"/>
      <dgm:spPr/>
    </dgm:pt>
    <dgm:pt modelId="{BD894FB4-3D0C-42E4-9EAB-62D0FA99BD3C}" type="pres">
      <dgm:prSet presAssocID="{FDFA38D3-FD9C-41A7-BBC4-752EA4DBC2F6}" presName="text" presStyleLbl="fgAcc0" presStyleIdx="0" presStyleCnt="4">
        <dgm:presLayoutVars>
          <dgm:chPref val="3"/>
        </dgm:presLayoutVars>
      </dgm:prSet>
      <dgm:spPr/>
      <dgm:t>
        <a:bodyPr/>
        <a:lstStyle/>
        <a:p>
          <a:endParaRPr lang="en-US"/>
        </a:p>
      </dgm:t>
    </dgm:pt>
    <dgm:pt modelId="{1DF89372-C521-4356-9D78-E14C77248BF8}" type="pres">
      <dgm:prSet presAssocID="{FDFA38D3-FD9C-41A7-BBC4-752EA4DBC2F6}" presName="hierChild2" presStyleCnt="0"/>
      <dgm:spPr/>
    </dgm:pt>
    <dgm:pt modelId="{379879CB-C5E8-4A31-849D-41DA3D0741C8}" type="pres">
      <dgm:prSet presAssocID="{B3736D74-205B-4714-A18A-5DB3DFA858BF}" presName="hierRoot1" presStyleCnt="0"/>
      <dgm:spPr/>
    </dgm:pt>
    <dgm:pt modelId="{9121C19D-3346-41F7-BF14-7A7CFAACC085}" type="pres">
      <dgm:prSet presAssocID="{B3736D74-205B-4714-A18A-5DB3DFA858BF}" presName="composite" presStyleCnt="0"/>
      <dgm:spPr/>
    </dgm:pt>
    <dgm:pt modelId="{13994F5F-6AC3-4CC6-A4E3-85679181D1D0}" type="pres">
      <dgm:prSet presAssocID="{B3736D74-205B-4714-A18A-5DB3DFA858BF}" presName="background" presStyleLbl="node0" presStyleIdx="1" presStyleCnt="4"/>
      <dgm:spPr/>
    </dgm:pt>
    <dgm:pt modelId="{C7D271C1-3746-480B-ABB0-134CABEB6D85}" type="pres">
      <dgm:prSet presAssocID="{B3736D74-205B-4714-A18A-5DB3DFA858BF}" presName="text" presStyleLbl="fgAcc0" presStyleIdx="1" presStyleCnt="4">
        <dgm:presLayoutVars>
          <dgm:chPref val="3"/>
        </dgm:presLayoutVars>
      </dgm:prSet>
      <dgm:spPr/>
      <dgm:t>
        <a:bodyPr/>
        <a:lstStyle/>
        <a:p>
          <a:endParaRPr lang="en-US"/>
        </a:p>
      </dgm:t>
    </dgm:pt>
    <dgm:pt modelId="{A739BB84-E694-4508-96E7-FF68D00B7503}" type="pres">
      <dgm:prSet presAssocID="{B3736D74-205B-4714-A18A-5DB3DFA858BF}" presName="hierChild2" presStyleCnt="0"/>
      <dgm:spPr/>
    </dgm:pt>
    <dgm:pt modelId="{75747D8B-7D3E-4F88-9D9F-CB4E6E274A53}" type="pres">
      <dgm:prSet presAssocID="{920D67EB-7024-4BDF-94AE-F29CF05D604C}" presName="hierRoot1" presStyleCnt="0"/>
      <dgm:spPr/>
    </dgm:pt>
    <dgm:pt modelId="{C2C0C467-FB3D-4EA9-8659-43FDF8C0CDA0}" type="pres">
      <dgm:prSet presAssocID="{920D67EB-7024-4BDF-94AE-F29CF05D604C}" presName="composite" presStyleCnt="0"/>
      <dgm:spPr/>
    </dgm:pt>
    <dgm:pt modelId="{CD532278-E71E-47AC-A8AD-F1D3D8E19F32}" type="pres">
      <dgm:prSet presAssocID="{920D67EB-7024-4BDF-94AE-F29CF05D604C}" presName="background" presStyleLbl="node0" presStyleIdx="2" presStyleCnt="4"/>
      <dgm:spPr/>
    </dgm:pt>
    <dgm:pt modelId="{A812C9ED-C7C8-4E71-8368-7FF19041D2C8}" type="pres">
      <dgm:prSet presAssocID="{920D67EB-7024-4BDF-94AE-F29CF05D604C}" presName="text" presStyleLbl="fgAcc0" presStyleIdx="2" presStyleCnt="4">
        <dgm:presLayoutVars>
          <dgm:chPref val="3"/>
        </dgm:presLayoutVars>
      </dgm:prSet>
      <dgm:spPr/>
      <dgm:t>
        <a:bodyPr/>
        <a:lstStyle/>
        <a:p>
          <a:endParaRPr lang="en-US"/>
        </a:p>
      </dgm:t>
    </dgm:pt>
    <dgm:pt modelId="{9B4E712C-4B9F-401A-AA0A-180D4507F62C}" type="pres">
      <dgm:prSet presAssocID="{920D67EB-7024-4BDF-94AE-F29CF05D604C}" presName="hierChild2" presStyleCnt="0"/>
      <dgm:spPr/>
    </dgm:pt>
    <dgm:pt modelId="{82017537-877A-4277-99D8-0F0E4A206C91}" type="pres">
      <dgm:prSet presAssocID="{4018084F-29C3-4C6D-B22A-F9352228F904}" presName="hierRoot1" presStyleCnt="0"/>
      <dgm:spPr/>
    </dgm:pt>
    <dgm:pt modelId="{36001A04-0889-4C0A-B73D-D0AD3B522702}" type="pres">
      <dgm:prSet presAssocID="{4018084F-29C3-4C6D-B22A-F9352228F904}" presName="composite" presStyleCnt="0"/>
      <dgm:spPr/>
    </dgm:pt>
    <dgm:pt modelId="{04693CED-C0E7-4614-A4BA-F7541817E824}" type="pres">
      <dgm:prSet presAssocID="{4018084F-29C3-4C6D-B22A-F9352228F904}" presName="background" presStyleLbl="node0" presStyleIdx="3" presStyleCnt="4"/>
      <dgm:spPr/>
    </dgm:pt>
    <dgm:pt modelId="{E7513422-42FD-4CF0-BC8F-4B2C61F46555}" type="pres">
      <dgm:prSet presAssocID="{4018084F-29C3-4C6D-B22A-F9352228F904}" presName="text" presStyleLbl="fgAcc0" presStyleIdx="3" presStyleCnt="4">
        <dgm:presLayoutVars>
          <dgm:chPref val="3"/>
        </dgm:presLayoutVars>
      </dgm:prSet>
      <dgm:spPr/>
      <dgm:t>
        <a:bodyPr/>
        <a:lstStyle/>
        <a:p>
          <a:endParaRPr lang="en-US"/>
        </a:p>
      </dgm:t>
    </dgm:pt>
    <dgm:pt modelId="{DA9CB535-F3FF-465E-B06B-9C9402C2BC23}" type="pres">
      <dgm:prSet presAssocID="{4018084F-29C3-4C6D-B22A-F9352228F904}" presName="hierChild2" presStyleCnt="0"/>
      <dgm:spPr/>
    </dgm:pt>
  </dgm:ptLst>
  <dgm:cxnLst>
    <dgm:cxn modelId="{A34E5932-2D7F-4FA4-90BA-C8146D630BE4}" type="presOf" srcId="{E9A22277-6CEB-4EDE-9CA5-31CB19BA0947}" destId="{B8B54CA9-F78A-49AC-A638-91BC1E925B95}" srcOrd="0" destOrd="0" presId="urn:microsoft.com/office/officeart/2005/8/layout/hierarchy1"/>
    <dgm:cxn modelId="{DA5E5BF3-DC3D-4284-86AD-0F2F41AB5372}" type="presOf" srcId="{4018084F-29C3-4C6D-B22A-F9352228F904}" destId="{E7513422-42FD-4CF0-BC8F-4B2C61F46555}" srcOrd="0" destOrd="0" presId="urn:microsoft.com/office/officeart/2005/8/layout/hierarchy1"/>
    <dgm:cxn modelId="{15CD5AA8-C446-4841-8DF0-BEB7E26B06B4}" type="presOf" srcId="{B3736D74-205B-4714-A18A-5DB3DFA858BF}" destId="{C7D271C1-3746-480B-ABB0-134CABEB6D85}" srcOrd="0" destOrd="0" presId="urn:microsoft.com/office/officeart/2005/8/layout/hierarchy1"/>
    <dgm:cxn modelId="{BF839D6E-49F5-4C91-B3F9-59995D06949A}" srcId="{E9A22277-6CEB-4EDE-9CA5-31CB19BA0947}" destId="{4018084F-29C3-4C6D-B22A-F9352228F904}" srcOrd="3" destOrd="0" parTransId="{CEA61B0A-B682-4AFE-B7B9-1EF188ED2947}" sibTransId="{5C0C39D8-B4D7-48AE-B458-3BB71C65F324}"/>
    <dgm:cxn modelId="{77A985F6-AD93-4C06-A07F-37690AFC05DF}" srcId="{E9A22277-6CEB-4EDE-9CA5-31CB19BA0947}" destId="{FDFA38D3-FD9C-41A7-BBC4-752EA4DBC2F6}" srcOrd="0" destOrd="0" parTransId="{B1343BC4-6765-4816-B9FF-81B457436C2F}" sibTransId="{A7E4FB54-BB03-4CFE-A474-E27F304DAA18}"/>
    <dgm:cxn modelId="{7265689D-8093-4733-A710-2CD22A2528AE}" type="presOf" srcId="{FDFA38D3-FD9C-41A7-BBC4-752EA4DBC2F6}" destId="{BD894FB4-3D0C-42E4-9EAB-62D0FA99BD3C}" srcOrd="0" destOrd="0" presId="urn:microsoft.com/office/officeart/2005/8/layout/hierarchy1"/>
    <dgm:cxn modelId="{5C3D1B4E-75AC-49C1-B88D-1E13BCE410A5}" srcId="{E9A22277-6CEB-4EDE-9CA5-31CB19BA0947}" destId="{B3736D74-205B-4714-A18A-5DB3DFA858BF}" srcOrd="1" destOrd="0" parTransId="{E0EF41D4-9AF3-4F31-BD8B-E6D68E63A0D2}" sibTransId="{0957D3FC-1CC0-452B-B3FA-747CBA9854C0}"/>
    <dgm:cxn modelId="{9F79A06B-C479-4DAC-92D3-E9E408493DBE}" srcId="{E9A22277-6CEB-4EDE-9CA5-31CB19BA0947}" destId="{920D67EB-7024-4BDF-94AE-F29CF05D604C}" srcOrd="2" destOrd="0" parTransId="{0FC38DF0-18DD-4742-BACC-D5075D6B26EC}" sibTransId="{B4842162-DEDB-4C58-B1B0-A6BD8C305252}"/>
    <dgm:cxn modelId="{8FCAEAFB-A997-4C87-84F2-7181592717AE}" type="presOf" srcId="{920D67EB-7024-4BDF-94AE-F29CF05D604C}" destId="{A812C9ED-C7C8-4E71-8368-7FF19041D2C8}" srcOrd="0" destOrd="0" presId="urn:microsoft.com/office/officeart/2005/8/layout/hierarchy1"/>
    <dgm:cxn modelId="{96ECEB8F-6114-4BBE-BB52-9E12E4104B6F}" type="presParOf" srcId="{B8B54CA9-F78A-49AC-A638-91BC1E925B95}" destId="{CB800433-AF5B-4061-A159-80B915BBD448}" srcOrd="0" destOrd="0" presId="urn:microsoft.com/office/officeart/2005/8/layout/hierarchy1"/>
    <dgm:cxn modelId="{1E2F84EE-E641-468D-AA85-776EBFE8A115}" type="presParOf" srcId="{CB800433-AF5B-4061-A159-80B915BBD448}" destId="{03223449-EC99-47FF-8243-F36C1E0375F2}" srcOrd="0" destOrd="0" presId="urn:microsoft.com/office/officeart/2005/8/layout/hierarchy1"/>
    <dgm:cxn modelId="{2854B38D-0D51-45E5-8C09-15468B09EE3D}" type="presParOf" srcId="{03223449-EC99-47FF-8243-F36C1E0375F2}" destId="{6F0F0A0A-2E6D-4D13-B838-67EBC2D1EE3E}" srcOrd="0" destOrd="0" presId="urn:microsoft.com/office/officeart/2005/8/layout/hierarchy1"/>
    <dgm:cxn modelId="{2B40F381-2431-481D-BED4-02025D3F1B4C}" type="presParOf" srcId="{03223449-EC99-47FF-8243-F36C1E0375F2}" destId="{BD894FB4-3D0C-42E4-9EAB-62D0FA99BD3C}" srcOrd="1" destOrd="0" presId="urn:microsoft.com/office/officeart/2005/8/layout/hierarchy1"/>
    <dgm:cxn modelId="{806CF10B-C028-4E41-BDA4-B94547DA5ABE}" type="presParOf" srcId="{CB800433-AF5B-4061-A159-80B915BBD448}" destId="{1DF89372-C521-4356-9D78-E14C77248BF8}" srcOrd="1" destOrd="0" presId="urn:microsoft.com/office/officeart/2005/8/layout/hierarchy1"/>
    <dgm:cxn modelId="{00A64180-72CB-4460-8E73-18E8C2ADBBF7}" type="presParOf" srcId="{B8B54CA9-F78A-49AC-A638-91BC1E925B95}" destId="{379879CB-C5E8-4A31-849D-41DA3D0741C8}" srcOrd="1" destOrd="0" presId="urn:microsoft.com/office/officeart/2005/8/layout/hierarchy1"/>
    <dgm:cxn modelId="{7DD8194D-304C-430B-A770-BA5721837378}" type="presParOf" srcId="{379879CB-C5E8-4A31-849D-41DA3D0741C8}" destId="{9121C19D-3346-41F7-BF14-7A7CFAACC085}" srcOrd="0" destOrd="0" presId="urn:microsoft.com/office/officeart/2005/8/layout/hierarchy1"/>
    <dgm:cxn modelId="{A23961F6-4CB9-4BE3-9C2D-9C84B45361F4}" type="presParOf" srcId="{9121C19D-3346-41F7-BF14-7A7CFAACC085}" destId="{13994F5F-6AC3-4CC6-A4E3-85679181D1D0}" srcOrd="0" destOrd="0" presId="urn:microsoft.com/office/officeart/2005/8/layout/hierarchy1"/>
    <dgm:cxn modelId="{1B87BE8F-6BBF-4015-9C84-C4A0D64C035B}" type="presParOf" srcId="{9121C19D-3346-41F7-BF14-7A7CFAACC085}" destId="{C7D271C1-3746-480B-ABB0-134CABEB6D85}" srcOrd="1" destOrd="0" presId="urn:microsoft.com/office/officeart/2005/8/layout/hierarchy1"/>
    <dgm:cxn modelId="{5089FCFD-A639-4979-B63F-5498B7D8DEF7}" type="presParOf" srcId="{379879CB-C5E8-4A31-849D-41DA3D0741C8}" destId="{A739BB84-E694-4508-96E7-FF68D00B7503}" srcOrd="1" destOrd="0" presId="urn:microsoft.com/office/officeart/2005/8/layout/hierarchy1"/>
    <dgm:cxn modelId="{76E4A9B1-7CAB-4CF1-B2F4-9A395487C7E3}" type="presParOf" srcId="{B8B54CA9-F78A-49AC-A638-91BC1E925B95}" destId="{75747D8B-7D3E-4F88-9D9F-CB4E6E274A53}" srcOrd="2" destOrd="0" presId="urn:microsoft.com/office/officeart/2005/8/layout/hierarchy1"/>
    <dgm:cxn modelId="{9ACD3488-5E02-43EF-9353-50CE2590FD3F}" type="presParOf" srcId="{75747D8B-7D3E-4F88-9D9F-CB4E6E274A53}" destId="{C2C0C467-FB3D-4EA9-8659-43FDF8C0CDA0}" srcOrd="0" destOrd="0" presId="urn:microsoft.com/office/officeart/2005/8/layout/hierarchy1"/>
    <dgm:cxn modelId="{EBA7B8C3-785D-49F0-BFDD-14A52DF18E4A}" type="presParOf" srcId="{C2C0C467-FB3D-4EA9-8659-43FDF8C0CDA0}" destId="{CD532278-E71E-47AC-A8AD-F1D3D8E19F32}" srcOrd="0" destOrd="0" presId="urn:microsoft.com/office/officeart/2005/8/layout/hierarchy1"/>
    <dgm:cxn modelId="{83794791-9511-4BCA-8EAF-9D95752115B7}" type="presParOf" srcId="{C2C0C467-FB3D-4EA9-8659-43FDF8C0CDA0}" destId="{A812C9ED-C7C8-4E71-8368-7FF19041D2C8}" srcOrd="1" destOrd="0" presId="urn:microsoft.com/office/officeart/2005/8/layout/hierarchy1"/>
    <dgm:cxn modelId="{B7281DF6-B639-4318-A3E1-5D8889B70755}" type="presParOf" srcId="{75747D8B-7D3E-4F88-9D9F-CB4E6E274A53}" destId="{9B4E712C-4B9F-401A-AA0A-180D4507F62C}" srcOrd="1" destOrd="0" presId="urn:microsoft.com/office/officeart/2005/8/layout/hierarchy1"/>
    <dgm:cxn modelId="{D84424F1-0309-46B1-9479-35779E673F41}" type="presParOf" srcId="{B8B54CA9-F78A-49AC-A638-91BC1E925B95}" destId="{82017537-877A-4277-99D8-0F0E4A206C91}" srcOrd="3" destOrd="0" presId="urn:microsoft.com/office/officeart/2005/8/layout/hierarchy1"/>
    <dgm:cxn modelId="{A38B6C8B-B513-47CD-93C5-D4CEBBF70973}" type="presParOf" srcId="{82017537-877A-4277-99D8-0F0E4A206C91}" destId="{36001A04-0889-4C0A-B73D-D0AD3B522702}" srcOrd="0" destOrd="0" presId="urn:microsoft.com/office/officeart/2005/8/layout/hierarchy1"/>
    <dgm:cxn modelId="{FA66BF91-AFDA-4030-825C-30A82BCF0760}" type="presParOf" srcId="{36001A04-0889-4C0A-B73D-D0AD3B522702}" destId="{04693CED-C0E7-4614-A4BA-F7541817E824}" srcOrd="0" destOrd="0" presId="urn:microsoft.com/office/officeart/2005/8/layout/hierarchy1"/>
    <dgm:cxn modelId="{2E79CDD8-2FC3-4F77-8354-16434AB41EA5}" type="presParOf" srcId="{36001A04-0889-4C0A-B73D-D0AD3B522702}" destId="{E7513422-42FD-4CF0-BC8F-4B2C61F46555}" srcOrd="1" destOrd="0" presId="urn:microsoft.com/office/officeart/2005/8/layout/hierarchy1"/>
    <dgm:cxn modelId="{6C4353DB-B38F-4F91-9F26-D5F7836DA247}" type="presParOf" srcId="{82017537-877A-4277-99D8-0F0E4A206C91}" destId="{DA9CB535-F3FF-465E-B06B-9C9402C2BC2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8D03C9-DA09-4D7A-B337-A44B0BCB299F}" type="doc">
      <dgm:prSet loTypeId="urn:microsoft.com/office/officeart/2005/8/layout/cycle6" loCatId="cycle" qsTypeId="urn:microsoft.com/office/officeart/2005/8/quickstyle/3d2" qsCatId="3D" csTypeId="urn:microsoft.com/office/officeart/2005/8/colors/accent1_2" csCatId="accent1" phldr="1"/>
      <dgm:spPr/>
      <dgm:t>
        <a:bodyPr/>
        <a:lstStyle/>
        <a:p>
          <a:endParaRPr lang="en-US"/>
        </a:p>
      </dgm:t>
    </dgm:pt>
    <dgm:pt modelId="{7E96CD68-32BF-4B75-839C-9543F6695A67}">
      <dgm:prSet phldrT="[Text]" custT="1"/>
      <dgm:spPr>
        <a:solidFill>
          <a:srgbClr val="00B050"/>
        </a:solidFill>
      </dgm:spPr>
      <dgm:t>
        <a:bodyPr/>
        <a:lstStyle/>
        <a:p>
          <a:r>
            <a:rPr lang="en-US" sz="2000" b="1" dirty="0">
              <a:effectLst>
                <a:outerShdw blurRad="38100" dist="38100" dir="2700000" algn="tl">
                  <a:srgbClr val="000000">
                    <a:alpha val="43137"/>
                  </a:srgbClr>
                </a:outerShdw>
              </a:effectLst>
            </a:rPr>
            <a:t>Maintenance</a:t>
          </a:r>
          <a:endParaRPr lang="en-US" sz="1800" b="1" dirty="0">
            <a:effectLst>
              <a:outerShdw blurRad="38100" dist="38100" dir="2700000" algn="tl">
                <a:srgbClr val="000000">
                  <a:alpha val="43137"/>
                </a:srgbClr>
              </a:outerShdw>
            </a:effectLst>
          </a:endParaRPr>
        </a:p>
      </dgm:t>
    </dgm:pt>
    <dgm:pt modelId="{46C0B132-9D74-48EA-8C08-D15011F6901C}" type="parTrans" cxnId="{4A25CA95-78FB-473F-8CFE-65B858B3A489}">
      <dgm:prSet/>
      <dgm:spPr/>
      <dgm:t>
        <a:bodyPr/>
        <a:lstStyle/>
        <a:p>
          <a:endParaRPr lang="en-US"/>
        </a:p>
      </dgm:t>
    </dgm:pt>
    <dgm:pt modelId="{E3CE759A-47DD-4DE4-A88A-64783D2C0F55}" type="sibTrans" cxnId="{4A25CA95-78FB-473F-8CFE-65B858B3A489}">
      <dgm:prSet/>
      <dgm:spPr/>
      <dgm:t>
        <a:bodyPr/>
        <a:lstStyle/>
        <a:p>
          <a:endParaRPr lang="en-US"/>
        </a:p>
      </dgm:t>
    </dgm:pt>
    <dgm:pt modelId="{CB00D3AE-6568-4D4A-A7EF-D30659E7A1A5}">
      <dgm:prSet phldrT="[Text]" custT="1"/>
      <dgm:spPr>
        <a:solidFill>
          <a:srgbClr val="FF0000"/>
        </a:solidFill>
      </dgm:spPr>
      <dgm:t>
        <a:bodyPr/>
        <a:lstStyle/>
        <a:p>
          <a:r>
            <a:rPr lang="en-US" sz="2000" b="1" dirty="0">
              <a:effectLst>
                <a:outerShdw blurRad="38100" dist="38100" dir="2700000" algn="tl">
                  <a:srgbClr val="000000">
                    <a:alpha val="43137"/>
                  </a:srgbClr>
                </a:outerShdw>
              </a:effectLst>
            </a:rPr>
            <a:t>Job Rotation</a:t>
          </a:r>
        </a:p>
      </dgm:t>
    </dgm:pt>
    <dgm:pt modelId="{D7E99830-1834-4394-BE37-C688869EB1E0}" type="parTrans" cxnId="{2A38C339-3C2C-4987-B4CF-D734CFFF0769}">
      <dgm:prSet/>
      <dgm:spPr/>
      <dgm:t>
        <a:bodyPr/>
        <a:lstStyle/>
        <a:p>
          <a:endParaRPr lang="en-US"/>
        </a:p>
      </dgm:t>
    </dgm:pt>
    <dgm:pt modelId="{FB0D967D-F3CE-49ED-BAF9-71AAF5869759}" type="sibTrans" cxnId="{2A38C339-3C2C-4987-B4CF-D734CFFF0769}">
      <dgm:prSet/>
      <dgm:spPr/>
      <dgm:t>
        <a:bodyPr/>
        <a:lstStyle/>
        <a:p>
          <a:endParaRPr lang="en-US"/>
        </a:p>
      </dgm:t>
    </dgm:pt>
    <dgm:pt modelId="{3C6D118B-063B-40FF-AAEA-F475D26E1559}">
      <dgm:prSet phldrT="[Text]" custT="1"/>
      <dgm:spPr>
        <a:solidFill>
          <a:srgbClr val="FFC000"/>
        </a:solidFill>
      </dgm:spPr>
      <dgm:t>
        <a:bodyPr/>
        <a:lstStyle/>
        <a:p>
          <a:r>
            <a:rPr lang="en-US" sz="2000" b="1" dirty="0">
              <a:effectLst>
                <a:outerShdw blurRad="38100" dist="38100" dir="2700000" algn="tl">
                  <a:srgbClr val="000000">
                    <a:alpha val="43137"/>
                  </a:srgbClr>
                </a:outerShdw>
              </a:effectLst>
            </a:rPr>
            <a:t>Monitoring</a:t>
          </a:r>
        </a:p>
      </dgm:t>
    </dgm:pt>
    <dgm:pt modelId="{0E4F5800-9B9A-4459-8128-B71801E8D474}" type="parTrans" cxnId="{EA810B85-2B12-4CFF-AE2E-4889C82C514B}">
      <dgm:prSet/>
      <dgm:spPr/>
      <dgm:t>
        <a:bodyPr/>
        <a:lstStyle/>
        <a:p>
          <a:endParaRPr lang="en-US"/>
        </a:p>
      </dgm:t>
    </dgm:pt>
    <dgm:pt modelId="{EFC2DDC6-5085-48AC-B719-0DAE9E5C61F6}" type="sibTrans" cxnId="{EA810B85-2B12-4CFF-AE2E-4889C82C514B}">
      <dgm:prSet/>
      <dgm:spPr/>
      <dgm:t>
        <a:bodyPr/>
        <a:lstStyle/>
        <a:p>
          <a:endParaRPr lang="en-US"/>
        </a:p>
      </dgm:t>
    </dgm:pt>
    <dgm:pt modelId="{82065D4A-18F7-4D9F-A473-F5F0ECE64574}">
      <dgm:prSet phldrT="[Text]" custT="1"/>
      <dgm:spPr>
        <a:solidFill>
          <a:srgbClr val="0070C0"/>
        </a:solidFill>
      </dgm:spPr>
      <dgm:t>
        <a:bodyPr/>
        <a:lstStyle/>
        <a:p>
          <a:r>
            <a:rPr lang="en-US" sz="2000" b="1" dirty="0">
              <a:effectLst>
                <a:outerShdw blurRad="38100" dist="38100" dir="2700000" algn="tl">
                  <a:srgbClr val="000000">
                    <a:alpha val="43137"/>
                  </a:srgbClr>
                </a:outerShdw>
              </a:effectLst>
            </a:rPr>
            <a:t>Training</a:t>
          </a:r>
        </a:p>
      </dgm:t>
    </dgm:pt>
    <dgm:pt modelId="{854242A4-6F83-442F-B9BE-27E604B8C62F}" type="parTrans" cxnId="{5166E53F-2004-41E4-B71D-167F50F1F21D}">
      <dgm:prSet/>
      <dgm:spPr/>
      <dgm:t>
        <a:bodyPr/>
        <a:lstStyle/>
        <a:p>
          <a:endParaRPr lang="en-US"/>
        </a:p>
      </dgm:t>
    </dgm:pt>
    <dgm:pt modelId="{14DD723A-A113-42E2-844E-BD0EF38F02E0}" type="sibTrans" cxnId="{5166E53F-2004-41E4-B71D-167F50F1F21D}">
      <dgm:prSet/>
      <dgm:spPr/>
      <dgm:t>
        <a:bodyPr/>
        <a:lstStyle/>
        <a:p>
          <a:endParaRPr lang="en-US"/>
        </a:p>
      </dgm:t>
    </dgm:pt>
    <dgm:pt modelId="{07863E90-0DAA-40D5-A30E-6D68DFFCF61C}" type="pres">
      <dgm:prSet presAssocID="{E28D03C9-DA09-4D7A-B337-A44B0BCB299F}" presName="cycle" presStyleCnt="0">
        <dgm:presLayoutVars>
          <dgm:dir/>
          <dgm:resizeHandles val="exact"/>
        </dgm:presLayoutVars>
      </dgm:prSet>
      <dgm:spPr/>
      <dgm:t>
        <a:bodyPr/>
        <a:lstStyle/>
        <a:p>
          <a:endParaRPr lang="en-US"/>
        </a:p>
      </dgm:t>
    </dgm:pt>
    <dgm:pt modelId="{483696B5-2E52-4A02-B64A-B9D6A97368B1}" type="pres">
      <dgm:prSet presAssocID="{7E96CD68-32BF-4B75-839C-9543F6695A67}" presName="node" presStyleLbl="node1" presStyleIdx="0" presStyleCnt="4" custScaleX="109289">
        <dgm:presLayoutVars>
          <dgm:bulletEnabled val="1"/>
        </dgm:presLayoutVars>
      </dgm:prSet>
      <dgm:spPr/>
      <dgm:t>
        <a:bodyPr/>
        <a:lstStyle/>
        <a:p>
          <a:endParaRPr lang="en-US"/>
        </a:p>
      </dgm:t>
    </dgm:pt>
    <dgm:pt modelId="{627C93BA-26CE-4FE6-99BE-A18F8F4803A2}" type="pres">
      <dgm:prSet presAssocID="{7E96CD68-32BF-4B75-839C-9543F6695A67}" presName="spNode" presStyleCnt="0"/>
      <dgm:spPr/>
    </dgm:pt>
    <dgm:pt modelId="{F9A630A3-1D42-4949-80DF-05CCD78BF5F2}" type="pres">
      <dgm:prSet presAssocID="{E3CE759A-47DD-4DE4-A88A-64783D2C0F55}" presName="sibTrans" presStyleLbl="sibTrans1D1" presStyleIdx="0" presStyleCnt="4"/>
      <dgm:spPr/>
      <dgm:t>
        <a:bodyPr/>
        <a:lstStyle/>
        <a:p>
          <a:endParaRPr lang="en-US"/>
        </a:p>
      </dgm:t>
    </dgm:pt>
    <dgm:pt modelId="{0E67E898-3BED-4B9F-BE76-5CD92954E064}" type="pres">
      <dgm:prSet presAssocID="{CB00D3AE-6568-4D4A-A7EF-D30659E7A1A5}" presName="node" presStyleLbl="node1" presStyleIdx="1" presStyleCnt="4">
        <dgm:presLayoutVars>
          <dgm:bulletEnabled val="1"/>
        </dgm:presLayoutVars>
      </dgm:prSet>
      <dgm:spPr/>
      <dgm:t>
        <a:bodyPr/>
        <a:lstStyle/>
        <a:p>
          <a:endParaRPr lang="en-US"/>
        </a:p>
      </dgm:t>
    </dgm:pt>
    <dgm:pt modelId="{0E31D03C-82F5-43B1-B220-6689A803A045}" type="pres">
      <dgm:prSet presAssocID="{CB00D3AE-6568-4D4A-A7EF-D30659E7A1A5}" presName="spNode" presStyleCnt="0"/>
      <dgm:spPr/>
    </dgm:pt>
    <dgm:pt modelId="{73C90ED0-B177-4B38-B2DB-CC03904BA472}" type="pres">
      <dgm:prSet presAssocID="{FB0D967D-F3CE-49ED-BAF9-71AAF5869759}" presName="sibTrans" presStyleLbl="sibTrans1D1" presStyleIdx="1" presStyleCnt="4"/>
      <dgm:spPr/>
      <dgm:t>
        <a:bodyPr/>
        <a:lstStyle/>
        <a:p>
          <a:endParaRPr lang="en-US"/>
        </a:p>
      </dgm:t>
    </dgm:pt>
    <dgm:pt modelId="{3918C74B-35B7-4414-929C-F79AFD1013B1}" type="pres">
      <dgm:prSet presAssocID="{3C6D118B-063B-40FF-AAEA-F475D26E1559}" presName="node" presStyleLbl="node1" presStyleIdx="2" presStyleCnt="4">
        <dgm:presLayoutVars>
          <dgm:bulletEnabled val="1"/>
        </dgm:presLayoutVars>
      </dgm:prSet>
      <dgm:spPr/>
      <dgm:t>
        <a:bodyPr/>
        <a:lstStyle/>
        <a:p>
          <a:endParaRPr lang="en-US"/>
        </a:p>
      </dgm:t>
    </dgm:pt>
    <dgm:pt modelId="{174AB3BE-2770-4362-8882-7AD72C406358}" type="pres">
      <dgm:prSet presAssocID="{3C6D118B-063B-40FF-AAEA-F475D26E1559}" presName="spNode" presStyleCnt="0"/>
      <dgm:spPr/>
    </dgm:pt>
    <dgm:pt modelId="{74C08DE1-07CF-491D-9177-18A26B458AED}" type="pres">
      <dgm:prSet presAssocID="{EFC2DDC6-5085-48AC-B719-0DAE9E5C61F6}" presName="sibTrans" presStyleLbl="sibTrans1D1" presStyleIdx="2" presStyleCnt="4"/>
      <dgm:spPr/>
      <dgm:t>
        <a:bodyPr/>
        <a:lstStyle/>
        <a:p>
          <a:endParaRPr lang="en-US"/>
        </a:p>
      </dgm:t>
    </dgm:pt>
    <dgm:pt modelId="{0FC66456-C185-44DC-AF46-E06DC37B8250}" type="pres">
      <dgm:prSet presAssocID="{82065D4A-18F7-4D9F-A473-F5F0ECE64574}" presName="node" presStyleLbl="node1" presStyleIdx="3" presStyleCnt="4" custRadScaleRad="96761" custRadScaleInc="-1280">
        <dgm:presLayoutVars>
          <dgm:bulletEnabled val="1"/>
        </dgm:presLayoutVars>
      </dgm:prSet>
      <dgm:spPr/>
      <dgm:t>
        <a:bodyPr/>
        <a:lstStyle/>
        <a:p>
          <a:endParaRPr lang="en-US"/>
        </a:p>
      </dgm:t>
    </dgm:pt>
    <dgm:pt modelId="{A11872AE-3975-4751-B1EF-A23138F0D77C}" type="pres">
      <dgm:prSet presAssocID="{82065D4A-18F7-4D9F-A473-F5F0ECE64574}" presName="spNode" presStyleCnt="0"/>
      <dgm:spPr/>
    </dgm:pt>
    <dgm:pt modelId="{82601E23-DFB3-4C1A-8C0D-1D7EB0923181}" type="pres">
      <dgm:prSet presAssocID="{14DD723A-A113-42E2-844E-BD0EF38F02E0}" presName="sibTrans" presStyleLbl="sibTrans1D1" presStyleIdx="3" presStyleCnt="4"/>
      <dgm:spPr/>
      <dgm:t>
        <a:bodyPr/>
        <a:lstStyle/>
        <a:p>
          <a:endParaRPr lang="en-US"/>
        </a:p>
      </dgm:t>
    </dgm:pt>
  </dgm:ptLst>
  <dgm:cxnLst>
    <dgm:cxn modelId="{2534EE87-043D-4697-A04F-A021B743E7D3}" type="presOf" srcId="{FB0D967D-F3CE-49ED-BAF9-71AAF5869759}" destId="{73C90ED0-B177-4B38-B2DB-CC03904BA472}" srcOrd="0" destOrd="0" presId="urn:microsoft.com/office/officeart/2005/8/layout/cycle6"/>
    <dgm:cxn modelId="{EA810B85-2B12-4CFF-AE2E-4889C82C514B}" srcId="{E28D03C9-DA09-4D7A-B337-A44B0BCB299F}" destId="{3C6D118B-063B-40FF-AAEA-F475D26E1559}" srcOrd="2" destOrd="0" parTransId="{0E4F5800-9B9A-4459-8128-B71801E8D474}" sibTransId="{EFC2DDC6-5085-48AC-B719-0DAE9E5C61F6}"/>
    <dgm:cxn modelId="{7FE49772-E8BE-47EB-862F-F126DDA1382F}" type="presOf" srcId="{E3CE759A-47DD-4DE4-A88A-64783D2C0F55}" destId="{F9A630A3-1D42-4949-80DF-05CCD78BF5F2}" srcOrd="0" destOrd="0" presId="urn:microsoft.com/office/officeart/2005/8/layout/cycle6"/>
    <dgm:cxn modelId="{5166E53F-2004-41E4-B71D-167F50F1F21D}" srcId="{E28D03C9-DA09-4D7A-B337-A44B0BCB299F}" destId="{82065D4A-18F7-4D9F-A473-F5F0ECE64574}" srcOrd="3" destOrd="0" parTransId="{854242A4-6F83-442F-B9BE-27E604B8C62F}" sibTransId="{14DD723A-A113-42E2-844E-BD0EF38F02E0}"/>
    <dgm:cxn modelId="{6FCF4455-2DDB-42DD-AA0C-8872DB0A1157}" type="presOf" srcId="{CB00D3AE-6568-4D4A-A7EF-D30659E7A1A5}" destId="{0E67E898-3BED-4B9F-BE76-5CD92954E064}" srcOrd="0" destOrd="0" presId="urn:microsoft.com/office/officeart/2005/8/layout/cycle6"/>
    <dgm:cxn modelId="{2A0BD405-CC4A-4ED9-90FE-A45D182EA821}" type="presOf" srcId="{82065D4A-18F7-4D9F-A473-F5F0ECE64574}" destId="{0FC66456-C185-44DC-AF46-E06DC37B8250}" srcOrd="0" destOrd="0" presId="urn:microsoft.com/office/officeart/2005/8/layout/cycle6"/>
    <dgm:cxn modelId="{51D96ABC-81C8-4941-ACC6-724F65EFE66D}" type="presOf" srcId="{EFC2DDC6-5085-48AC-B719-0DAE9E5C61F6}" destId="{74C08DE1-07CF-491D-9177-18A26B458AED}" srcOrd="0" destOrd="0" presId="urn:microsoft.com/office/officeart/2005/8/layout/cycle6"/>
    <dgm:cxn modelId="{7B83988F-D4BB-443D-9375-1A1F66A70CD1}" type="presOf" srcId="{7E96CD68-32BF-4B75-839C-9543F6695A67}" destId="{483696B5-2E52-4A02-B64A-B9D6A97368B1}" srcOrd="0" destOrd="0" presId="urn:microsoft.com/office/officeart/2005/8/layout/cycle6"/>
    <dgm:cxn modelId="{3AC03FEA-C421-40E5-BEA7-4F7E44B96F0E}" type="presOf" srcId="{3C6D118B-063B-40FF-AAEA-F475D26E1559}" destId="{3918C74B-35B7-4414-929C-F79AFD1013B1}" srcOrd="0" destOrd="0" presId="urn:microsoft.com/office/officeart/2005/8/layout/cycle6"/>
    <dgm:cxn modelId="{2A38C339-3C2C-4987-B4CF-D734CFFF0769}" srcId="{E28D03C9-DA09-4D7A-B337-A44B0BCB299F}" destId="{CB00D3AE-6568-4D4A-A7EF-D30659E7A1A5}" srcOrd="1" destOrd="0" parTransId="{D7E99830-1834-4394-BE37-C688869EB1E0}" sibTransId="{FB0D967D-F3CE-49ED-BAF9-71AAF5869759}"/>
    <dgm:cxn modelId="{4A25CA95-78FB-473F-8CFE-65B858B3A489}" srcId="{E28D03C9-DA09-4D7A-B337-A44B0BCB299F}" destId="{7E96CD68-32BF-4B75-839C-9543F6695A67}" srcOrd="0" destOrd="0" parTransId="{46C0B132-9D74-48EA-8C08-D15011F6901C}" sibTransId="{E3CE759A-47DD-4DE4-A88A-64783D2C0F55}"/>
    <dgm:cxn modelId="{E23B30EE-8FA4-429E-A698-E296642D943F}" type="presOf" srcId="{14DD723A-A113-42E2-844E-BD0EF38F02E0}" destId="{82601E23-DFB3-4C1A-8C0D-1D7EB0923181}" srcOrd="0" destOrd="0" presId="urn:microsoft.com/office/officeart/2005/8/layout/cycle6"/>
    <dgm:cxn modelId="{45003C96-3160-408E-9886-58D55330C138}" type="presOf" srcId="{E28D03C9-DA09-4D7A-B337-A44B0BCB299F}" destId="{07863E90-0DAA-40D5-A30E-6D68DFFCF61C}" srcOrd="0" destOrd="0" presId="urn:microsoft.com/office/officeart/2005/8/layout/cycle6"/>
    <dgm:cxn modelId="{F3276A8A-C7A0-4C27-8384-944E4DBF107B}" type="presParOf" srcId="{07863E90-0DAA-40D5-A30E-6D68DFFCF61C}" destId="{483696B5-2E52-4A02-B64A-B9D6A97368B1}" srcOrd="0" destOrd="0" presId="urn:microsoft.com/office/officeart/2005/8/layout/cycle6"/>
    <dgm:cxn modelId="{85EA22A3-C9B0-4EF6-AFEC-4BB540333849}" type="presParOf" srcId="{07863E90-0DAA-40D5-A30E-6D68DFFCF61C}" destId="{627C93BA-26CE-4FE6-99BE-A18F8F4803A2}" srcOrd="1" destOrd="0" presId="urn:microsoft.com/office/officeart/2005/8/layout/cycle6"/>
    <dgm:cxn modelId="{6868D456-E37F-4B02-869A-AC300130C6F1}" type="presParOf" srcId="{07863E90-0DAA-40D5-A30E-6D68DFFCF61C}" destId="{F9A630A3-1D42-4949-80DF-05CCD78BF5F2}" srcOrd="2" destOrd="0" presId="urn:microsoft.com/office/officeart/2005/8/layout/cycle6"/>
    <dgm:cxn modelId="{3FE9CB6A-FC21-496C-B1F8-70D197B0FF32}" type="presParOf" srcId="{07863E90-0DAA-40D5-A30E-6D68DFFCF61C}" destId="{0E67E898-3BED-4B9F-BE76-5CD92954E064}" srcOrd="3" destOrd="0" presId="urn:microsoft.com/office/officeart/2005/8/layout/cycle6"/>
    <dgm:cxn modelId="{A9CCDE26-B725-4B8F-A06D-344638D52D9C}" type="presParOf" srcId="{07863E90-0DAA-40D5-A30E-6D68DFFCF61C}" destId="{0E31D03C-82F5-43B1-B220-6689A803A045}" srcOrd="4" destOrd="0" presId="urn:microsoft.com/office/officeart/2005/8/layout/cycle6"/>
    <dgm:cxn modelId="{DAE5D8FE-9B38-4A27-876E-22A400B729B6}" type="presParOf" srcId="{07863E90-0DAA-40D5-A30E-6D68DFFCF61C}" destId="{73C90ED0-B177-4B38-B2DB-CC03904BA472}" srcOrd="5" destOrd="0" presId="urn:microsoft.com/office/officeart/2005/8/layout/cycle6"/>
    <dgm:cxn modelId="{40D665BF-155F-49E2-8A5A-D2F81E69D918}" type="presParOf" srcId="{07863E90-0DAA-40D5-A30E-6D68DFFCF61C}" destId="{3918C74B-35B7-4414-929C-F79AFD1013B1}" srcOrd="6" destOrd="0" presId="urn:microsoft.com/office/officeart/2005/8/layout/cycle6"/>
    <dgm:cxn modelId="{000A06CA-9E78-4FB2-AA17-9DD112782A7C}" type="presParOf" srcId="{07863E90-0DAA-40D5-A30E-6D68DFFCF61C}" destId="{174AB3BE-2770-4362-8882-7AD72C406358}" srcOrd="7" destOrd="0" presId="urn:microsoft.com/office/officeart/2005/8/layout/cycle6"/>
    <dgm:cxn modelId="{08310FF9-F633-4A92-8FA9-CED984D0A3A0}" type="presParOf" srcId="{07863E90-0DAA-40D5-A30E-6D68DFFCF61C}" destId="{74C08DE1-07CF-491D-9177-18A26B458AED}" srcOrd="8" destOrd="0" presId="urn:microsoft.com/office/officeart/2005/8/layout/cycle6"/>
    <dgm:cxn modelId="{E064834C-29D9-4BD8-BA71-3CEE3C53DF55}" type="presParOf" srcId="{07863E90-0DAA-40D5-A30E-6D68DFFCF61C}" destId="{0FC66456-C185-44DC-AF46-E06DC37B8250}" srcOrd="9" destOrd="0" presId="urn:microsoft.com/office/officeart/2005/8/layout/cycle6"/>
    <dgm:cxn modelId="{2371B526-1520-478C-B1E9-55419468C338}" type="presParOf" srcId="{07863E90-0DAA-40D5-A30E-6D68DFFCF61C}" destId="{A11872AE-3975-4751-B1EF-A23138F0D77C}" srcOrd="10" destOrd="0" presId="urn:microsoft.com/office/officeart/2005/8/layout/cycle6"/>
    <dgm:cxn modelId="{92BEEF96-6DC5-4797-8595-6EAC1DE4BC4E}" type="presParOf" srcId="{07863E90-0DAA-40D5-A30E-6D68DFFCF61C}" destId="{82601E23-DFB3-4C1A-8C0D-1D7EB0923181}"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696B5-2E52-4A02-B64A-B9D6A97368B1}">
      <dsp:nvSpPr>
        <dsp:cNvPr id="0" name=""/>
        <dsp:cNvSpPr/>
      </dsp:nvSpPr>
      <dsp:spPr>
        <a:xfrm>
          <a:off x="2076962" y="2691"/>
          <a:ext cx="1942074" cy="1155055"/>
        </a:xfrm>
        <a:prstGeom prst="round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Maintenance</a:t>
          </a:r>
          <a:endParaRPr lang="en-US" sz="1800" b="1" kern="1200" dirty="0">
            <a:effectLst>
              <a:outerShdw blurRad="38100" dist="38100" dir="2700000" algn="tl">
                <a:srgbClr val="000000">
                  <a:alpha val="43137"/>
                </a:srgbClr>
              </a:outerShdw>
            </a:effectLst>
          </a:endParaRPr>
        </a:p>
      </dsp:txBody>
      <dsp:txXfrm>
        <a:off x="2133347" y="59076"/>
        <a:ext cx="1829304" cy="1042285"/>
      </dsp:txXfrm>
    </dsp:sp>
    <dsp:sp modelId="{F9A630A3-1D42-4949-80DF-05CCD78BF5F2}">
      <dsp:nvSpPr>
        <dsp:cNvPr id="0" name=""/>
        <dsp:cNvSpPr/>
      </dsp:nvSpPr>
      <dsp:spPr>
        <a:xfrm>
          <a:off x="1141296" y="580219"/>
          <a:ext cx="3813407" cy="3813407"/>
        </a:xfrm>
        <a:custGeom>
          <a:avLst/>
          <a:gdLst/>
          <a:ahLst/>
          <a:cxnLst/>
          <a:rect l="0" t="0" r="0" b="0"/>
          <a:pathLst>
            <a:path>
              <a:moveTo>
                <a:pt x="2889410" y="272749"/>
              </a:moveTo>
              <a:arcTo wR="1906703" hR="1906703" stAng="18061435" swAng="2456176"/>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E67E898-3BED-4B9F-BE76-5CD92954E064}">
      <dsp:nvSpPr>
        <dsp:cNvPr id="0" name=""/>
        <dsp:cNvSpPr/>
      </dsp:nvSpPr>
      <dsp:spPr>
        <a:xfrm>
          <a:off x="4066199" y="1909395"/>
          <a:ext cx="1777007" cy="1155055"/>
        </a:xfrm>
        <a:prstGeom prst="roundRect">
          <a:avLst/>
        </a:prstGeom>
        <a:solidFill>
          <a:srgbClr val="FF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Job Rotation</a:t>
          </a:r>
        </a:p>
      </dsp:txBody>
      <dsp:txXfrm>
        <a:off x="4122584" y="1965780"/>
        <a:ext cx="1664237" cy="1042285"/>
      </dsp:txXfrm>
    </dsp:sp>
    <dsp:sp modelId="{73C90ED0-B177-4B38-B2DB-CC03904BA472}">
      <dsp:nvSpPr>
        <dsp:cNvPr id="0" name=""/>
        <dsp:cNvSpPr/>
      </dsp:nvSpPr>
      <dsp:spPr>
        <a:xfrm>
          <a:off x="1141296" y="580219"/>
          <a:ext cx="3813407" cy="3813407"/>
        </a:xfrm>
        <a:custGeom>
          <a:avLst/>
          <a:gdLst/>
          <a:ahLst/>
          <a:cxnLst/>
          <a:rect l="0" t="0" r="0" b="0"/>
          <a:pathLst>
            <a:path>
              <a:moveTo>
                <a:pt x="3719403" y="2498003"/>
              </a:moveTo>
              <a:arcTo wR="1906703" hR="1906703" stAng="1083974" swAng="2623483"/>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3918C74B-35B7-4414-929C-F79AFD1013B1}">
      <dsp:nvSpPr>
        <dsp:cNvPr id="0" name=""/>
        <dsp:cNvSpPr/>
      </dsp:nvSpPr>
      <dsp:spPr>
        <a:xfrm>
          <a:off x="2159496" y="3816098"/>
          <a:ext cx="1777007" cy="1155055"/>
        </a:xfrm>
        <a:prstGeom prst="round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Monitoring</a:t>
          </a:r>
        </a:p>
      </dsp:txBody>
      <dsp:txXfrm>
        <a:off x="2215881" y="3872483"/>
        <a:ext cx="1664237" cy="1042285"/>
      </dsp:txXfrm>
    </dsp:sp>
    <dsp:sp modelId="{74C08DE1-07CF-491D-9177-18A26B458AED}">
      <dsp:nvSpPr>
        <dsp:cNvPr id="0" name=""/>
        <dsp:cNvSpPr/>
      </dsp:nvSpPr>
      <dsp:spPr>
        <a:xfrm>
          <a:off x="1220051" y="624106"/>
          <a:ext cx="3813407" cy="3813407"/>
        </a:xfrm>
        <a:custGeom>
          <a:avLst/>
          <a:gdLst/>
          <a:ahLst/>
          <a:cxnLst/>
          <a:rect l="0" t="0" r="0" b="0"/>
          <a:pathLst>
            <a:path>
              <a:moveTo>
                <a:pt x="927459" y="3542734"/>
              </a:moveTo>
              <a:arcTo wR="1906703" hR="1906703" stAng="7254154" swAng="2522303"/>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FC66456-C185-44DC-AF46-E06DC37B8250}">
      <dsp:nvSpPr>
        <dsp:cNvPr id="0" name=""/>
        <dsp:cNvSpPr/>
      </dsp:nvSpPr>
      <dsp:spPr>
        <a:xfrm>
          <a:off x="314592" y="1921760"/>
          <a:ext cx="1777007" cy="1155055"/>
        </a:xfrm>
        <a:prstGeom prst="roundRect">
          <a:avLst/>
        </a:prstGeom>
        <a:solidFill>
          <a:srgbClr val="0070C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Training</a:t>
          </a:r>
        </a:p>
      </dsp:txBody>
      <dsp:txXfrm>
        <a:off x="370977" y="1978145"/>
        <a:ext cx="1664237" cy="1042285"/>
      </dsp:txXfrm>
    </dsp:sp>
    <dsp:sp modelId="{82601E23-DFB3-4C1A-8C0D-1D7EB0923181}">
      <dsp:nvSpPr>
        <dsp:cNvPr id="0" name=""/>
        <dsp:cNvSpPr/>
      </dsp:nvSpPr>
      <dsp:spPr>
        <a:xfrm>
          <a:off x="1220750" y="530525"/>
          <a:ext cx="3813407" cy="3813407"/>
        </a:xfrm>
        <a:custGeom>
          <a:avLst/>
          <a:gdLst/>
          <a:ahLst/>
          <a:cxnLst/>
          <a:rect l="0" t="0" r="0" b="0"/>
          <a:pathLst>
            <a:path>
              <a:moveTo>
                <a:pt x="74644" y="1378425"/>
              </a:moveTo>
              <a:arcTo wR="1906703" hR="1906703" stAng="11765102" swAng="2404968"/>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9A32A-4C02-4A59-BA86-8BCADA0454FA}" type="datetimeFigureOut">
              <a:rPr lang="en-US" smtClean="0"/>
              <a:t>9/25/2018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EC365-E0A0-4C59-B104-0BC2D2EBFBB5}" type="slidenum">
              <a:rPr lang="en-US" smtClean="0"/>
              <a:t>‹#›</a:t>
            </a:fld>
            <a:endParaRPr lang="en-US"/>
          </a:p>
        </p:txBody>
      </p:sp>
    </p:spTree>
    <p:extLst>
      <p:ext uri="{BB962C8B-B14F-4D97-AF65-F5344CB8AC3E}">
        <p14:creationId xmlns:p14="http://schemas.microsoft.com/office/powerpoint/2010/main" val="2110452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Requires specially trained and qualified technicians, often from other areas of the country, to assess and repair the damage area-by-area.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Utility workers conducting assessment and repair activities should already be familiar with safe work practices and personal protective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Other common concerns include PPE issues, especially for exposure to shock and electrocution hazards when live, or potentially live, equipment is not properly insulated or grounded.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will involve the use of specialized electrical-isolation equipment, frequent use of aerial lifts and ladders, and entry into confined spaces. Typically work areas are not adequately marked or separated with signs, cones or barricades.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AA9AD-AF61-4A2C-814E-328D37A93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913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Locating, Collecting, and Housing Stray Animals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Hurricanes Katrina and Rita (2005): The American Society for the Prevention of Cruelty to Animals estimates that over 8,000 dogs, cats, horses, livestock, and other wild and exotic animals were rescued in Mississippi and Louisiana. </a:t>
            </a:r>
          </a:p>
          <a:p>
            <a:r>
              <a:rPr lang="en-US" sz="1200" kern="1200" dirty="0">
                <a:solidFill>
                  <a:schemeClr val="tx1"/>
                </a:solidFill>
                <a:effectLst/>
                <a:latin typeface="+mn-lt"/>
                <a:ea typeface="+mn-ea"/>
                <a:cs typeface="+mn-cs"/>
              </a:rPr>
              <a:t>Be on guard for wild or stray animals as they exhibit unpredictable or aggressive behavior. Because these animals may be frightened, malnourished, injured, or diseased, they may not react predictably.</a:t>
            </a:r>
          </a:p>
          <a:p>
            <a:r>
              <a:rPr lang="en-US" sz="1200" kern="1200" dirty="0">
                <a:solidFill>
                  <a:schemeClr val="tx1"/>
                </a:solidFill>
                <a:effectLst/>
                <a:latin typeface="+mn-lt"/>
                <a:ea typeface="+mn-ea"/>
                <a:cs typeface="+mn-cs"/>
              </a:rPr>
              <a:t>Disaster site workers who identify a wild or stray animal that needs to be recovered and cared for should call the local animal control officer or report the animal to the incident management staff through their supervisor. Protective bite-proof body armor including face shields and gloves should be used when recovering animals.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AA9AD-AF61-4A2C-814E-328D37A93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499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result of Hurricanes Katrina and Rita (2005), water, sand, and sludge have impacted streets and buildings causing many to become structurally unsound and in need of assessment and repair. In addition, the high winds and floodwaters left extensive amounts of debris, which will require clearing. To address these conditions, many operations will be conducted in roadways, where response and recovery workers may be exposed to vehicular traffic. In addition, heavy equipment (bulldozers, backhoes, front-end loaders, dump trucks, aerial lifts) will be used extensively during most operations, exposing the response and recovery workers in and around the equipment to struck-by hazards.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AA9AD-AF61-4A2C-814E-328D37A93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5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AA9AD-AF61-4A2C-814E-328D37A93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488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Work Practice Controls</a:t>
            </a:r>
          </a:p>
          <a:p>
            <a:r>
              <a:rPr lang="en-US" sz="1200" b="0" i="0" u="none" strike="noStrike" kern="1200" dirty="0">
                <a:solidFill>
                  <a:schemeClr val="tx1"/>
                </a:solidFill>
                <a:effectLst/>
                <a:latin typeface="+mn-lt"/>
                <a:ea typeface="+mn-ea"/>
                <a:cs typeface="+mn-cs"/>
              </a:rPr>
              <a:t>An effective program for hazard prevention and control also includes safe and proper work practices that are understood and followed.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Key elements of a good work practice program include proper work techniques, employee training, regular monitoring, feedback, adjustments, modification, and maintenance.</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A1B28A-116A-4F81-870A-65D544CDA06F}" type="slidenum">
              <a:rPr lang="en-US" smtClean="0"/>
              <a:t>30</a:t>
            </a:fld>
            <a:endParaRPr lang="en-US"/>
          </a:p>
        </p:txBody>
      </p:sp>
    </p:spTree>
    <p:extLst>
      <p:ext uri="{BB962C8B-B14F-4D97-AF65-F5344CB8AC3E}">
        <p14:creationId xmlns:p14="http://schemas.microsoft.com/office/powerpoint/2010/main" val="400592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89809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088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7144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36107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5388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70941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044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97998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16153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1327E3-7A52-47FB-8574-0CC4F946DEFD}"/>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83DA44B-AA38-40DA-A6DE-A8B9068F8630}"/>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93DE768-8F99-4534-8BDB-D6C87C54DD80}"/>
              </a:ext>
            </a:extLst>
          </p:cNvPr>
          <p:cNvSpPr>
            <a:spLocks noGrp="1"/>
          </p:cNvSpPr>
          <p:nvPr>
            <p:ph sz="half" idx="2"/>
          </p:nvPr>
        </p:nvSpPr>
        <p:spPr>
          <a:xfrm>
            <a:off x="6197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8280D80E-8398-4436-980F-FFB0B780FB8F}"/>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C5BF05E4-3CB2-4E2E-815C-861EC75D8D44}"/>
              </a:ext>
            </a:extLst>
          </p:cNvPr>
          <p:cNvSpPr>
            <a:spLocks noGrp="1"/>
          </p:cNvSpPr>
          <p:nvPr>
            <p:ph type="sldNum" sz="quarter" idx="11"/>
          </p:nvPr>
        </p:nvSpPr>
        <p:spPr>
          <a:xfrm>
            <a:off x="8737600" y="6248400"/>
            <a:ext cx="2844800" cy="457200"/>
          </a:xfrm>
        </p:spPr>
        <p:txBody>
          <a:bodyPr/>
          <a:lstStyle>
            <a:lvl1pPr>
              <a:defRPr/>
            </a:lvl1pPr>
          </a:lstStyle>
          <a:p>
            <a:fld id="{F731CA59-CE23-4375-969D-0EDB4F60C30B}" type="slidenum">
              <a:rPr lang="en-US" altLang="en-US"/>
              <a:pPr/>
              <a:t>‹#›</a:t>
            </a:fld>
            <a:endParaRPr lang="en-US" altLang="en-US"/>
          </a:p>
        </p:txBody>
      </p:sp>
      <p:sp>
        <p:nvSpPr>
          <p:cNvPr id="7" name="Date Placeholder 6">
            <a:extLst>
              <a:ext uri="{FF2B5EF4-FFF2-40B4-BE49-F238E27FC236}">
                <a16:creationId xmlns="" xmlns:a16="http://schemas.microsoft.com/office/drawing/2014/main" id="{9BB01DD5-323F-428F-BBC8-BFB788755FD5}"/>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213251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3AA653-B77A-474A-979F-5FBF0A54185F}"/>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87947F2-D7EE-4F3E-9073-571AF08E1E65}"/>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4C08E9B-5D63-4B71-A271-38756A15C42B}"/>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 xmlns:a16="http://schemas.microsoft.com/office/drawing/2014/main" id="{542AF4B4-315E-4BD0-8218-C726B1217E22}"/>
              </a:ext>
            </a:extLst>
          </p:cNvPr>
          <p:cNvSpPr>
            <a:spLocks noGrp="1"/>
          </p:cNvSpPr>
          <p:nvPr>
            <p:ph sz="quarter" idx="3"/>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 xmlns:a16="http://schemas.microsoft.com/office/drawing/2014/main" id="{6C74A659-FBE4-4A2B-8808-6A19AFF76D65}"/>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24142A27-D463-4361-9D7B-2031E9FE9A8C}"/>
              </a:ext>
            </a:extLst>
          </p:cNvPr>
          <p:cNvSpPr>
            <a:spLocks noGrp="1"/>
          </p:cNvSpPr>
          <p:nvPr>
            <p:ph type="sldNum" sz="quarter" idx="11"/>
          </p:nvPr>
        </p:nvSpPr>
        <p:spPr>
          <a:xfrm>
            <a:off x="8737600" y="6248400"/>
            <a:ext cx="2844800" cy="457200"/>
          </a:xfrm>
        </p:spPr>
        <p:txBody>
          <a:bodyPr/>
          <a:lstStyle>
            <a:lvl1pPr>
              <a:defRPr/>
            </a:lvl1pPr>
          </a:lstStyle>
          <a:p>
            <a:fld id="{60D967F3-E6B7-4889-BA9A-DA4A1D3402A6}" type="slidenum">
              <a:rPr lang="en-US" altLang="en-US"/>
              <a:pPr/>
              <a:t>‹#›</a:t>
            </a:fld>
            <a:endParaRPr lang="en-US" altLang="en-US"/>
          </a:p>
        </p:txBody>
      </p:sp>
      <p:sp>
        <p:nvSpPr>
          <p:cNvPr id="8" name="Date Placeholder 7">
            <a:extLst>
              <a:ext uri="{FF2B5EF4-FFF2-40B4-BE49-F238E27FC236}">
                <a16:creationId xmlns="" xmlns:a16="http://schemas.microsoft.com/office/drawing/2014/main" id="{B81ED482-7F0A-444D-940C-C78B81AD5ED2}"/>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282982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1030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9581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6753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1289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14109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30307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965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8369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959240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r" defTabSz="914400" rtl="0" eaLnBrk="1" latinLnBrk="0" hangingPunct="1">
        <a:lnSpc>
          <a:spcPct val="90000"/>
        </a:lnSpc>
        <a:spcBef>
          <a:spcPct val="0"/>
        </a:spcBef>
        <a:buNone/>
        <a:defRPr sz="4000" b="0" i="0" u="none"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8.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9.xml"/><Relationship Id="rId1" Type="http://schemas.openxmlformats.org/officeDocument/2006/relationships/tags" Target="../tags/tag29.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30.xml"/><Relationship Id="rId6" Type="http://schemas.openxmlformats.org/officeDocument/2006/relationships/image" Target="../media/image31.png"/><Relationship Id="rId5" Type="http://schemas.openxmlformats.org/officeDocument/2006/relationships/notesSlide" Target="../notesSlides/notesSlide4.xml"/><Relationship Id="rId4"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hyperlink" Target="file:///C:\Users\fmfd1\Desktop\Disaster%20Site%20Worker\Disaster%20Site%20Worker%20Files\5600%20Course%20Manual\04%20Respiratory%20Protection_2dm.ppt"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MODULE%204%20Respiratory%20Protection.pptx" TargetMode="External"/><Relationship Id="rId5" Type="http://schemas.microsoft.com/office/2007/relationships/hdphoto" Target="../media/hdphoto3.wdp"/><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 xmlns:a16="http://schemas.microsoft.com/office/drawing/2014/main" id="{DB31055D-0EB9-432F-A348-5BC8A9064E8B}"/>
              </a:ext>
            </a:extLst>
          </p:cNvPr>
          <p:cNvSpPr>
            <a:spLocks noGrp="1" noChangeArrowheads="1"/>
          </p:cNvSpPr>
          <p:nvPr>
            <p:ph type="ctrTitle"/>
          </p:nvPr>
        </p:nvSpPr>
        <p:spPr>
          <a:xfrm>
            <a:off x="190500" y="441959"/>
            <a:ext cx="11811000" cy="2209800"/>
          </a:xfrm>
        </p:spPr>
        <p:txBody>
          <a:bodyPr/>
          <a:lstStyle/>
          <a:p>
            <a:pPr algn="ctr"/>
            <a:r>
              <a:rPr lang="en-US" altLang="en-US" dirty="0">
                <a:solidFill>
                  <a:schemeClr val="tx1"/>
                </a:solidFill>
                <a:effectLst>
                  <a:outerShdw blurRad="38100" dist="38100" dir="2700000" algn="tl">
                    <a:srgbClr val="000000">
                      <a:alpha val="43137"/>
                    </a:srgbClr>
                  </a:outerShdw>
                </a:effectLst>
              </a:rPr>
              <a:t>Disaster Site Worker Safety</a:t>
            </a:r>
          </a:p>
        </p:txBody>
      </p:sp>
      <p:sp>
        <p:nvSpPr>
          <p:cNvPr id="2051" name="Rectangle 3">
            <a:extLst>
              <a:ext uri="{FF2B5EF4-FFF2-40B4-BE49-F238E27FC236}">
                <a16:creationId xmlns="" xmlns:a16="http://schemas.microsoft.com/office/drawing/2014/main" id="{8340F67D-590E-48D6-9E7B-B81F0AECB75F}"/>
              </a:ext>
            </a:extLst>
          </p:cNvPr>
          <p:cNvSpPr>
            <a:spLocks noGrp="1" noChangeArrowheads="1"/>
          </p:cNvSpPr>
          <p:nvPr>
            <p:ph type="subTitle" idx="1"/>
          </p:nvPr>
        </p:nvSpPr>
        <p:spPr>
          <a:xfrm>
            <a:off x="4267200" y="2676939"/>
            <a:ext cx="6019800" cy="762000"/>
          </a:xfrm>
        </p:spPr>
        <p:txBody>
          <a:bodyPr>
            <a:normAutofit/>
          </a:bodyPr>
          <a:lstStyle/>
          <a:p>
            <a:r>
              <a:rPr lang="en-US" altLang="en-US" sz="2800" dirty="0">
                <a:effectLst>
                  <a:outerShdw blurRad="38100" dist="38100" dir="2700000" algn="tl">
                    <a:srgbClr val="000000">
                      <a:alpha val="43137"/>
                    </a:srgbClr>
                  </a:outerShdw>
                </a:effectLst>
              </a:rPr>
              <a:t>Safety Hazards</a:t>
            </a:r>
          </a:p>
        </p:txBody>
      </p:sp>
      <p:sp>
        <p:nvSpPr>
          <p:cNvPr id="12" name="Rectangle 18">
            <a:extLst>
              <a:ext uri="{FF2B5EF4-FFF2-40B4-BE49-F238E27FC236}">
                <a16:creationId xmlns="" xmlns:a16="http://schemas.microsoft.com/office/drawing/2014/main" id="{0674D46B-91D2-43C3-80F7-EB5087A81290}"/>
              </a:ext>
            </a:extLst>
          </p:cNvPr>
          <p:cNvSpPr>
            <a:spLocks noGrp="1" noChangeArrowheads="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B7CB0-96F5-4A15-8CFC-4245DF47495D}"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grpSp>
        <p:nvGrpSpPr>
          <p:cNvPr id="2053" name="Group 5">
            <a:extLst>
              <a:ext uri="{FF2B5EF4-FFF2-40B4-BE49-F238E27FC236}">
                <a16:creationId xmlns="" xmlns:a16="http://schemas.microsoft.com/office/drawing/2014/main" id="{71F98EB8-B8B2-43F0-9761-F346DEF0EEBE}"/>
              </a:ext>
            </a:extLst>
          </p:cNvPr>
          <p:cNvGrpSpPr>
            <a:grpSpLocks/>
          </p:cNvGrpSpPr>
          <p:nvPr/>
        </p:nvGrpSpPr>
        <p:grpSpPr bwMode="auto">
          <a:xfrm>
            <a:off x="3603009" y="3225580"/>
            <a:ext cx="6754635" cy="1114408"/>
            <a:chOff x="1392" y="2112"/>
            <a:chExt cx="3881" cy="486"/>
          </a:xfrm>
        </p:grpSpPr>
        <p:pic>
          <p:nvPicPr>
            <p:cNvPr id="2054" name="Picture 6" descr="wa-3-01-quake-avan">
              <a:extLst>
                <a:ext uri="{FF2B5EF4-FFF2-40B4-BE49-F238E27FC236}">
                  <a16:creationId xmlns="" xmlns:a16="http://schemas.microsoft.com/office/drawing/2014/main" id="{5C03B5D9-F319-4939-9CF9-EB44EC553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2112"/>
              <a:ext cx="67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7" descr="Mailbox5">
              <a:extLst>
                <a:ext uri="{FF2B5EF4-FFF2-40B4-BE49-F238E27FC236}">
                  <a16:creationId xmlns="" xmlns:a16="http://schemas.microsoft.com/office/drawing/2014/main" id="{AA9A6530-995B-41D1-9645-65AD32DCE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112"/>
              <a:ext cx="67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6" name="Picture 8" descr="terroist with weapon">
              <a:extLst>
                <a:ext uri="{FF2B5EF4-FFF2-40B4-BE49-F238E27FC236}">
                  <a16:creationId xmlns="" xmlns:a16="http://schemas.microsoft.com/office/drawing/2014/main" id="{7C4F08C4-9BB3-40D8-8F78-8DE3B10C4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6" y="2112"/>
              <a:ext cx="60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9" descr="Responder level B">
              <a:extLst>
                <a:ext uri="{FF2B5EF4-FFF2-40B4-BE49-F238E27FC236}">
                  <a16:creationId xmlns="" xmlns:a16="http://schemas.microsoft.com/office/drawing/2014/main" id="{BF290CDB-FCA5-4410-9C85-893763366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2112"/>
              <a:ext cx="720"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0" descr="triage4">
              <a:extLst>
                <a:ext uri="{FF2B5EF4-FFF2-40B4-BE49-F238E27FC236}">
                  <a16:creationId xmlns="" xmlns:a16="http://schemas.microsoft.com/office/drawing/2014/main" id="{3DED5FBA-10BF-4B80-BEB0-B614D3D551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4" y="2112"/>
              <a:ext cx="639"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descr="comfort">
              <a:extLst>
                <a:ext uri="{FF2B5EF4-FFF2-40B4-BE49-F238E27FC236}">
                  <a16:creationId xmlns="" xmlns:a16="http://schemas.microsoft.com/office/drawing/2014/main" id="{D5A67D9A-687A-414B-B751-FE4C16498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6" y="2112"/>
              <a:ext cx="617" cy="486"/>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3390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1007625" y="563562"/>
            <a:ext cx="10211972" cy="1293028"/>
          </a:xfrm>
        </p:spPr>
        <p:txBody>
          <a:bodyPr>
            <a:noAutofit/>
          </a:bodyPr>
          <a:lstStyle/>
          <a:p>
            <a:r>
              <a:rPr lang="en-US" altLang="en-US" sz="4400" b="1" dirty="0"/>
              <a:t>Infrastructure repair &amp; restoration</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439873" y="2068722"/>
            <a:ext cx="5992842" cy="40010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uLnTx/>
                <a:uFillTx/>
                <a:latin typeface="Century Gothic" panose="020B0502020202020204"/>
                <a:ea typeface="+mn-ea"/>
                <a:cs typeface="+mn-cs"/>
              </a:rPr>
              <a:t>Community Floodwater Removal and Levee Repair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uLnTx/>
                <a:uFillTx/>
                <a:latin typeface="Century Gothic" panose="020B0502020202020204"/>
                <a:ea typeface="+mn-ea"/>
                <a:cs typeface="+mn-cs"/>
              </a:rPr>
              <a:t> </a:t>
            </a:r>
            <a:endParaRPr kumimoji="0" lang="en-US" sz="1800" b="0" i="0" u="none" strike="noStrike" kern="1200" cap="none" spc="0" normalizeH="0" baseline="0" noProof="0" dirty="0">
              <a:ln>
                <a:noFill/>
              </a:ln>
              <a:solidFill>
                <a:prstClr val="white"/>
              </a:solidFill>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uLnTx/>
                <a:uFillTx/>
                <a:latin typeface="Century Gothic" panose="020B0502020202020204"/>
                <a:ea typeface="+mn-ea"/>
                <a:cs typeface="+mn-cs"/>
              </a:rPr>
              <a:t>Tasks include inspecting and repairing levees and stationary pumping systems, as well as using portable pumping systems and generators. Recovery workers might access levees and pumps by vessel, vehicle, helicopter, or on foot.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uLnTx/>
                <a:uFillTx/>
                <a:latin typeface="Century Gothic" panose="020B0502020202020204"/>
                <a:ea typeface="+mn-ea"/>
                <a:cs typeface="+mn-cs"/>
              </a:rPr>
              <a:t>Exposures require additional protections and PPE such as a lifesaving skiff and a ring buoy.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uLnTx/>
              <a:uFillTx/>
              <a:latin typeface="Century Gothic" panose="020B0502020202020204"/>
              <a:ea typeface="+mn-ea"/>
              <a:cs typeface="+mn-cs"/>
            </a:endParaRPr>
          </a:p>
        </p:txBody>
      </p:sp>
      <p:pic>
        <p:nvPicPr>
          <p:cNvPr id="3" name="Picture 2">
            <a:extLst>
              <a:ext uri="{FF2B5EF4-FFF2-40B4-BE49-F238E27FC236}">
                <a16:creationId xmlns="" xmlns:a16="http://schemas.microsoft.com/office/drawing/2014/main" id="{667E08CD-5137-44EE-B49C-1921881128BD}"/>
              </a:ext>
            </a:extLst>
          </p:cNvPr>
          <p:cNvPicPr>
            <a:picLocks noChangeAspect="1"/>
          </p:cNvPicPr>
          <p:nvPr/>
        </p:nvPicPr>
        <p:blipFill>
          <a:blip r:embed="rId3"/>
          <a:stretch>
            <a:fillRect/>
          </a:stretch>
        </p:blipFill>
        <p:spPr>
          <a:xfrm>
            <a:off x="6555545" y="2213212"/>
            <a:ext cx="5141991" cy="4265247"/>
          </a:xfrm>
          <a:prstGeom prst="rect">
            <a:avLst/>
          </a:prstGeom>
        </p:spPr>
      </p:pic>
    </p:spTree>
    <p:custDataLst>
      <p:tags r:id="rId1"/>
    </p:custDataLst>
    <p:extLst>
      <p:ext uri="{BB962C8B-B14F-4D97-AF65-F5344CB8AC3E}">
        <p14:creationId xmlns:p14="http://schemas.microsoft.com/office/powerpoint/2010/main" val="966501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1338951" y="522323"/>
            <a:ext cx="10211972" cy="1293028"/>
          </a:xfrm>
        </p:spPr>
        <p:txBody>
          <a:bodyPr>
            <a:noAutofit/>
          </a:bodyPr>
          <a:lstStyle/>
          <a:p>
            <a:r>
              <a:rPr lang="en-US" altLang="en-US" sz="4400" b="1" dirty="0">
                <a:effectLst>
                  <a:outerShdw blurRad="38100" dist="38100" dir="2700000" algn="tl">
                    <a:srgbClr val="000000">
                      <a:alpha val="43137"/>
                    </a:srgbClr>
                  </a:outerShdw>
                </a:effectLst>
              </a:rPr>
              <a:t>Infrastructure </a:t>
            </a:r>
            <a:r>
              <a:rPr lang="en-US" altLang="en-US" sz="4400" b="1" dirty="0" smtClean="0">
                <a:effectLst>
                  <a:outerShdw blurRad="38100" dist="38100" dir="2700000" algn="tl">
                    <a:srgbClr val="000000">
                      <a:alpha val="43137"/>
                    </a:srgbClr>
                  </a:outerShdw>
                </a:effectLst>
              </a:rPr>
              <a:t>repair </a:t>
            </a:r>
            <a:r>
              <a:rPr lang="en-US" altLang="en-US" sz="4400" b="1" dirty="0">
                <a:effectLst>
                  <a:outerShdw blurRad="38100" dist="38100" dir="2700000" algn="tl">
                    <a:srgbClr val="000000">
                      <a:alpha val="43137"/>
                    </a:srgbClr>
                  </a:outerShdw>
                </a:effectLst>
              </a:rPr>
              <a:t>&amp; restoration</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a:xfrm>
            <a:off x="9000981" y="612857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331375" y="1969387"/>
            <a:ext cx="6769771" cy="43088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Restoring Electrical Utilities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Requires specially trained and qualified technicians.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Utility workers conducting assessment and repair activities should already be familiar with safe work practices and personal protective equipment.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Work zone safety concerns are found at just under half the work sites.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When aerial lifts are used, fall protection must be used and properly anchored.</a:t>
            </a:r>
          </a:p>
        </p:txBody>
      </p:sp>
      <p:pic>
        <p:nvPicPr>
          <p:cNvPr id="4" name="Picture 3">
            <a:extLst>
              <a:ext uri="{FF2B5EF4-FFF2-40B4-BE49-F238E27FC236}">
                <a16:creationId xmlns="" xmlns:a16="http://schemas.microsoft.com/office/drawing/2014/main" id="{2145E658-A493-49CE-9010-FB339DDE5ACA}"/>
              </a:ext>
            </a:extLst>
          </p:cNvPr>
          <p:cNvPicPr>
            <a:picLocks noChangeAspect="1"/>
          </p:cNvPicPr>
          <p:nvPr/>
        </p:nvPicPr>
        <p:blipFill>
          <a:blip r:embed="rId4"/>
          <a:stretch>
            <a:fillRect/>
          </a:stretch>
        </p:blipFill>
        <p:spPr>
          <a:xfrm>
            <a:off x="7004266" y="1969387"/>
            <a:ext cx="4739915" cy="4049275"/>
          </a:xfrm>
          <a:prstGeom prst="rect">
            <a:avLst/>
          </a:prstGeom>
        </p:spPr>
      </p:pic>
    </p:spTree>
    <p:custDataLst>
      <p:tags r:id="rId1"/>
    </p:custDataLst>
    <p:extLst>
      <p:ext uri="{BB962C8B-B14F-4D97-AF65-F5344CB8AC3E}">
        <p14:creationId xmlns:p14="http://schemas.microsoft.com/office/powerpoint/2010/main" val="333952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4351326" y="569199"/>
            <a:ext cx="10211972" cy="1293028"/>
          </a:xfrm>
        </p:spPr>
        <p:txBody>
          <a:bodyPr>
            <a:noAutofit/>
          </a:bodyPr>
          <a:lstStyle/>
          <a:p>
            <a:pPr algn="l"/>
            <a:r>
              <a:rPr lang="en-US" altLang="en-US" sz="4400" b="1" dirty="0">
                <a:effectLst>
                  <a:outerShdw blurRad="38100" dist="38100" dir="2700000" algn="tl">
                    <a:srgbClr val="000000">
                      <a:alpha val="43137"/>
                    </a:srgbClr>
                  </a:outerShdw>
                </a:effectLst>
              </a:rPr>
              <a:t>Community support &amp; </a:t>
            </a:r>
            <a:br>
              <a:rPr lang="en-US" altLang="en-US" sz="4400" b="1" dirty="0">
                <a:effectLst>
                  <a:outerShdw blurRad="38100" dist="38100" dir="2700000" algn="tl">
                    <a:srgbClr val="000000">
                      <a:alpha val="43137"/>
                    </a:srgbClr>
                  </a:outerShdw>
                </a:effectLst>
              </a:rPr>
            </a:br>
            <a:r>
              <a:rPr lang="en-US" altLang="en-US" sz="4400" b="1" dirty="0">
                <a:effectLst>
                  <a:outerShdw blurRad="38100" dist="38100" dir="2700000" algn="tl">
                    <a:srgbClr val="000000">
                      <a:alpha val="43137"/>
                    </a:srgbClr>
                  </a:outerShdw>
                </a:effectLst>
              </a:rPr>
              <a:t> </a:t>
            </a:r>
            <a:r>
              <a:rPr lang="en-US" altLang="en-US" sz="4400" b="1" dirty="0" smtClean="0">
                <a:effectLst>
                  <a:outerShdw blurRad="38100" dist="38100" dir="2700000" algn="tl">
                    <a:srgbClr val="000000">
                      <a:alpha val="43137"/>
                    </a:srgbClr>
                  </a:outerShdw>
                </a:effectLst>
              </a:rPr>
              <a:t>  public </a:t>
            </a:r>
            <a:r>
              <a:rPr lang="en-US" altLang="en-US" sz="4400" b="1" dirty="0">
                <a:effectLst>
                  <a:outerShdw blurRad="38100" dist="38100" dir="2700000" algn="tl">
                    <a:srgbClr val="000000">
                      <a:alpha val="43137"/>
                    </a:srgbClr>
                  </a:outerShdw>
                </a:effectLst>
              </a:rPr>
              <a:t>health services</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TextBox 4">
            <a:extLst>
              <a:ext uri="{FF2B5EF4-FFF2-40B4-BE49-F238E27FC236}">
                <a16:creationId xmlns="" xmlns:a16="http://schemas.microsoft.com/office/drawing/2014/main" id="{150E2EDE-0251-450F-8765-E1FF68FD1BCA}"/>
              </a:ext>
            </a:extLst>
          </p:cNvPr>
          <p:cNvSpPr txBox="1"/>
          <p:nvPr/>
        </p:nvSpPr>
        <p:spPr>
          <a:xfrm>
            <a:off x="735100" y="5908961"/>
            <a:ext cx="9984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Hazard Exposure and Risk Assessment Matrix Assessment Sheets</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pic>
        <p:nvPicPr>
          <p:cNvPr id="8" name="Picture 7">
            <a:extLst>
              <a:ext uri="{FF2B5EF4-FFF2-40B4-BE49-F238E27FC236}">
                <a16:creationId xmlns="" xmlns:a16="http://schemas.microsoft.com/office/drawing/2014/main" id="{4363895C-D5C4-4B8B-BBD4-CD27C22E80D4}"/>
              </a:ext>
            </a:extLst>
          </p:cNvPr>
          <p:cNvPicPr>
            <a:picLocks noChangeAspect="1"/>
          </p:cNvPicPr>
          <p:nvPr/>
        </p:nvPicPr>
        <p:blipFill>
          <a:blip r:embed="rId3"/>
          <a:stretch>
            <a:fillRect/>
          </a:stretch>
        </p:blipFill>
        <p:spPr>
          <a:xfrm>
            <a:off x="9744501" y="4591036"/>
            <a:ext cx="1989615" cy="1989615"/>
          </a:xfrm>
          <a:prstGeom prst="rect">
            <a:avLst/>
          </a:prstGeom>
        </p:spPr>
      </p:pic>
      <p:graphicFrame>
        <p:nvGraphicFramePr>
          <p:cNvPr id="3" name="Table 2">
            <a:extLst>
              <a:ext uri="{FF2B5EF4-FFF2-40B4-BE49-F238E27FC236}">
                <a16:creationId xmlns="" xmlns:a16="http://schemas.microsoft.com/office/drawing/2014/main" id="{2FA90E31-F0C6-4661-B95A-806ED224C202}"/>
              </a:ext>
            </a:extLst>
          </p:cNvPr>
          <p:cNvGraphicFramePr>
            <a:graphicFrameLocks noGrp="1"/>
          </p:cNvGraphicFramePr>
          <p:nvPr>
            <p:extLst>
              <p:ext uri="{D42A27DB-BD31-4B8C-83A1-F6EECF244321}">
                <p14:modId xmlns:p14="http://schemas.microsoft.com/office/powerpoint/2010/main" val="2074894270"/>
              </p:ext>
            </p:extLst>
          </p:nvPr>
        </p:nvGraphicFramePr>
        <p:xfrm>
          <a:off x="735100" y="2560026"/>
          <a:ext cx="8893956" cy="3006090"/>
        </p:xfrm>
        <a:graphic>
          <a:graphicData uri="http://schemas.openxmlformats.org/drawingml/2006/table">
            <a:tbl>
              <a:tblPr firstRow="1" firstCol="1" bandRow="1"/>
              <a:tblGrid>
                <a:gridCol w="8893956">
                  <a:extLst>
                    <a:ext uri="{9D8B030D-6E8A-4147-A177-3AD203B41FA5}">
                      <a16:colId xmlns="" xmlns:a16="http://schemas.microsoft.com/office/drawing/2014/main" val="4159419142"/>
                    </a:ext>
                  </a:extLst>
                </a:gridCol>
              </a:tblGrid>
              <a:tr h="0">
                <a:tc>
                  <a:txBody>
                    <a:bodyPr/>
                    <a:lstStyle/>
                    <a:p>
                      <a:pPr marL="342900" marR="0" lvl="0" indent="-342900">
                        <a:spcBef>
                          <a:spcPts val="0"/>
                        </a:spcBef>
                        <a:spcAft>
                          <a:spcPts val="0"/>
                        </a:spcAft>
                        <a:buSzPct val="100000"/>
                        <a:buFont typeface="Arial" panose="020B0604020202020204" pitchFamily="34" charset="0"/>
                        <a:buChar char="•"/>
                        <a:tabLst>
                          <a:tab pos="457200" algn="l"/>
                        </a:tabLst>
                      </a:pPr>
                      <a:r>
                        <a:rPr lang="en-US" sz="2800" u="none" dirty="0">
                          <a:solidFill>
                            <a:schemeClr val="tx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Search and Rescue</a:t>
                      </a:r>
                    </a:p>
                    <a:p>
                      <a:pPr marL="342900" marR="0" lvl="0" indent="-342900">
                        <a:spcBef>
                          <a:spcPts val="0"/>
                        </a:spcBef>
                        <a:spcAft>
                          <a:spcPts val="0"/>
                        </a:spcAft>
                        <a:buSzPct val="100000"/>
                        <a:buFont typeface="Arial" panose="020B0604020202020204" pitchFamily="34" charset="0"/>
                        <a:buChar char="•"/>
                        <a:tabLst>
                          <a:tab pos="457200" algn="l"/>
                        </a:tabLst>
                      </a:pPr>
                      <a:r>
                        <a:rPr lang="en-US" sz="2800" u="none" dirty="0">
                          <a:solidFill>
                            <a:schemeClr val="tx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Removing Human and Animal Remains</a:t>
                      </a:r>
                    </a:p>
                    <a:p>
                      <a:pPr marL="342900" marR="0" lvl="0" indent="-342900">
                        <a:spcBef>
                          <a:spcPts val="0"/>
                        </a:spcBef>
                        <a:spcAft>
                          <a:spcPts val="0"/>
                        </a:spcAft>
                        <a:buSzPct val="100000"/>
                        <a:buFont typeface="Arial" panose="020B0604020202020204" pitchFamily="34" charset="0"/>
                        <a:buChar char="•"/>
                        <a:tabLst>
                          <a:tab pos="457200" algn="l"/>
                        </a:tabLst>
                      </a:pPr>
                      <a:r>
                        <a:rPr lang="en-US" sz="2800" u="none" dirty="0">
                          <a:solidFill>
                            <a:schemeClr val="tx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Public Safety (Law Enforcement and Emergency Medical Services)</a:t>
                      </a:r>
                    </a:p>
                    <a:p>
                      <a:pPr marL="342900" marR="0" lvl="0" indent="-342900">
                        <a:spcBef>
                          <a:spcPts val="0"/>
                        </a:spcBef>
                        <a:spcAft>
                          <a:spcPts val="0"/>
                        </a:spcAft>
                        <a:buSzPct val="100000"/>
                        <a:buFont typeface="Arial" panose="020B0604020202020204" pitchFamily="34" charset="0"/>
                        <a:buChar char="•"/>
                        <a:tabLst>
                          <a:tab pos="457200" algn="l"/>
                        </a:tabLst>
                      </a:pPr>
                      <a:r>
                        <a:rPr lang="en-US" sz="2800" u="none" dirty="0">
                          <a:solidFill>
                            <a:schemeClr val="tx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Locating and Establishing Temporary Housing Facilities</a:t>
                      </a:r>
                    </a:p>
                    <a:p>
                      <a:pPr marL="342900" marR="0" lvl="0" indent="-342900">
                        <a:spcBef>
                          <a:spcPts val="0"/>
                        </a:spcBef>
                        <a:spcAft>
                          <a:spcPts val="0"/>
                        </a:spcAft>
                        <a:buSzPct val="100000"/>
                        <a:buFont typeface="Arial" panose="020B0604020202020204" pitchFamily="34" charset="0"/>
                        <a:buChar char="•"/>
                        <a:tabLst>
                          <a:tab pos="457200" algn="l"/>
                        </a:tabLst>
                      </a:pPr>
                      <a:r>
                        <a:rPr lang="en-US" sz="2800" u="none" dirty="0">
                          <a:solidFill>
                            <a:schemeClr val="tx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Locating, Collecting, and Housing Stray Animals</a:t>
                      </a:r>
                    </a:p>
                  </a:txBody>
                  <a:tcPr marL="9525" marR="9525" marT="9525" marB="9525" anchor="ctr">
                    <a:lnL>
                      <a:noFill/>
                    </a:lnL>
                    <a:lnR>
                      <a:noFill/>
                    </a:lnR>
                    <a:lnT>
                      <a:noFill/>
                    </a:lnT>
                    <a:lnB>
                      <a:noFill/>
                    </a:lnB>
                  </a:tcPr>
                </a:tc>
                <a:extLst>
                  <a:ext uri="{0D108BD9-81ED-4DB2-BD59-A6C34878D82A}">
                    <a16:rowId xmlns="" xmlns:a16="http://schemas.microsoft.com/office/drawing/2014/main" val="1318538819"/>
                  </a:ext>
                </a:extLst>
              </a:tr>
            </a:tbl>
          </a:graphicData>
        </a:graphic>
      </p:graphicFrame>
    </p:spTree>
    <p:custDataLst>
      <p:tags r:id="rId1"/>
    </p:custDataLst>
    <p:extLst>
      <p:ext uri="{BB962C8B-B14F-4D97-AF65-F5344CB8AC3E}">
        <p14:creationId xmlns:p14="http://schemas.microsoft.com/office/powerpoint/2010/main" val="376962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4588164" y="417928"/>
            <a:ext cx="7490103" cy="1293028"/>
          </a:xfrm>
        </p:spPr>
        <p:txBody>
          <a:bodyPr>
            <a:noAutofit/>
          </a:bodyPr>
          <a:lstStyle/>
          <a:p>
            <a:pPr algn="l"/>
            <a:r>
              <a:rPr lang="en-US" altLang="en-US" sz="4400" b="1" dirty="0">
                <a:effectLst>
                  <a:outerShdw blurRad="38100" dist="38100" dir="2700000" algn="tl">
                    <a:srgbClr val="000000">
                      <a:alpha val="43137"/>
                    </a:srgbClr>
                  </a:outerShdw>
                </a:effectLst>
              </a:rPr>
              <a:t>Community support &amp; </a:t>
            </a:r>
            <a:r>
              <a:rPr lang="en-US" altLang="en-US" sz="4400" b="1" dirty="0" smtClean="0">
                <a:effectLst>
                  <a:outerShdw blurRad="38100" dist="38100" dir="2700000" algn="tl">
                    <a:srgbClr val="000000">
                      <a:alpha val="43137"/>
                    </a:srgbClr>
                  </a:outerShdw>
                </a:effectLst>
              </a:rPr>
              <a:t>  </a:t>
            </a:r>
            <a:br>
              <a:rPr lang="en-US" altLang="en-US" sz="4400" b="1" dirty="0" smtClean="0">
                <a:effectLst>
                  <a:outerShdw blurRad="38100" dist="38100" dir="2700000" algn="tl">
                    <a:srgbClr val="000000">
                      <a:alpha val="43137"/>
                    </a:srgbClr>
                  </a:outerShdw>
                </a:effectLst>
              </a:rPr>
            </a:br>
            <a:r>
              <a:rPr lang="en-US" altLang="en-US" sz="4400" b="1" dirty="0">
                <a:effectLst>
                  <a:outerShdw blurRad="38100" dist="38100" dir="2700000" algn="tl">
                    <a:srgbClr val="000000">
                      <a:alpha val="43137"/>
                    </a:srgbClr>
                  </a:outerShdw>
                </a:effectLst>
              </a:rPr>
              <a:t> </a:t>
            </a:r>
            <a:r>
              <a:rPr lang="en-US" altLang="en-US" sz="4400" b="1" dirty="0" smtClean="0">
                <a:effectLst>
                  <a:outerShdw blurRad="38100" dist="38100" dir="2700000" algn="tl">
                    <a:srgbClr val="000000">
                      <a:alpha val="43137"/>
                    </a:srgbClr>
                  </a:outerShdw>
                </a:effectLst>
              </a:rPr>
              <a:t>  public </a:t>
            </a:r>
            <a:r>
              <a:rPr lang="en-US" altLang="en-US" sz="4400" b="1" dirty="0">
                <a:effectLst>
                  <a:outerShdw blurRad="38100" dist="38100" dir="2700000" algn="tl">
                    <a:srgbClr val="000000">
                      <a:alpha val="43137"/>
                    </a:srgbClr>
                  </a:outerShdw>
                </a:effectLst>
              </a:rPr>
              <a:t>health services</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a:xfrm>
            <a:off x="9062803" y="620829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TextBox 3">
            <a:extLst>
              <a:ext uri="{FF2B5EF4-FFF2-40B4-BE49-F238E27FC236}">
                <a16:creationId xmlns="" xmlns:a16="http://schemas.microsoft.com/office/drawing/2014/main" id="{112D7A83-1857-4B90-A55E-21145D4795CE}"/>
              </a:ext>
            </a:extLst>
          </p:cNvPr>
          <p:cNvSpPr txBox="1"/>
          <p:nvPr/>
        </p:nvSpPr>
        <p:spPr>
          <a:xfrm>
            <a:off x="341028" y="1786160"/>
            <a:ext cx="6910004"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Locating, Collecting, and Housing Stray Animals</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Hurricanes Katrina and Rita (2005): The American Society for the Prevention of Cruelty to Animals estimates that over 8,000 dogs, cats, horses, livestock, and other wild and exotic animals were rescued in Mississippi and Louisiana.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Be on guard for wild or stray animals as they exhibit unpredictable or aggressive behavior.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Disaster site workers who identify a wild or stray animal that needs to be recovered and cared for should call the local animal control officer or report the animal to the incident management staff through their supervisor. Protective bite-proof body armor including face shields and gloves should be used when recovering animals.</a:t>
            </a:r>
          </a:p>
        </p:txBody>
      </p:sp>
      <p:pic>
        <p:nvPicPr>
          <p:cNvPr id="9" name="Picture 8">
            <a:extLst>
              <a:ext uri="{FF2B5EF4-FFF2-40B4-BE49-F238E27FC236}">
                <a16:creationId xmlns="" xmlns:a16="http://schemas.microsoft.com/office/drawing/2014/main" id="{1A81257C-B413-4183-BC5E-C0AA60652116}"/>
              </a:ext>
            </a:extLst>
          </p:cNvPr>
          <p:cNvPicPr>
            <a:picLocks noChangeAspect="1"/>
          </p:cNvPicPr>
          <p:nvPr/>
        </p:nvPicPr>
        <p:blipFill rotWithShape="1">
          <a:blip r:embed="rId4"/>
          <a:srcRect l="17921"/>
          <a:stretch/>
        </p:blipFill>
        <p:spPr>
          <a:xfrm>
            <a:off x="7206063" y="2091538"/>
            <a:ext cx="4599940" cy="3736177"/>
          </a:xfrm>
          <a:prstGeom prst="rect">
            <a:avLst/>
          </a:prstGeom>
        </p:spPr>
      </p:pic>
    </p:spTree>
    <p:custDataLst>
      <p:tags r:id="rId1"/>
    </p:custDataLst>
    <p:extLst>
      <p:ext uri="{BB962C8B-B14F-4D97-AF65-F5344CB8AC3E}">
        <p14:creationId xmlns:p14="http://schemas.microsoft.com/office/powerpoint/2010/main" val="18441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98474" y="981351"/>
            <a:ext cx="11407726" cy="1293028"/>
          </a:xfrm>
        </p:spPr>
        <p:txBody>
          <a:bodyPr>
            <a:noAutofit/>
          </a:bodyPr>
          <a:lstStyle/>
          <a:p>
            <a:r>
              <a:rPr lang="en-US" altLang="en-US" sz="4400" b="1" dirty="0">
                <a:effectLst>
                  <a:outerShdw blurRad="38100" dist="38100" dir="2700000" algn="tl">
                    <a:srgbClr val="000000">
                      <a:alpha val="43137"/>
                    </a:srgbClr>
                  </a:outerShdw>
                </a:effectLst>
              </a:rPr>
              <a:t>Restoration of maritime infrastructure &amp; water-related activities</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TextBox 4">
            <a:extLst>
              <a:ext uri="{FF2B5EF4-FFF2-40B4-BE49-F238E27FC236}">
                <a16:creationId xmlns="" xmlns:a16="http://schemas.microsoft.com/office/drawing/2014/main" id="{150E2EDE-0251-450F-8765-E1FF68FD1BCA}"/>
              </a:ext>
            </a:extLst>
          </p:cNvPr>
          <p:cNvSpPr txBox="1"/>
          <p:nvPr/>
        </p:nvSpPr>
        <p:spPr>
          <a:xfrm>
            <a:off x="735100" y="5908961"/>
            <a:ext cx="9984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Hazard Exposure and Risk Assessment Matrix Assessment Sheets</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pic>
        <p:nvPicPr>
          <p:cNvPr id="8" name="Picture 7">
            <a:extLst>
              <a:ext uri="{FF2B5EF4-FFF2-40B4-BE49-F238E27FC236}">
                <a16:creationId xmlns="" xmlns:a16="http://schemas.microsoft.com/office/drawing/2014/main" id="{4363895C-D5C4-4B8B-BBD4-CD27C22E80D4}"/>
              </a:ext>
            </a:extLst>
          </p:cNvPr>
          <p:cNvPicPr>
            <a:picLocks noChangeAspect="1"/>
          </p:cNvPicPr>
          <p:nvPr/>
        </p:nvPicPr>
        <p:blipFill>
          <a:blip r:embed="rId3"/>
          <a:stretch>
            <a:fillRect/>
          </a:stretch>
        </p:blipFill>
        <p:spPr>
          <a:xfrm>
            <a:off x="9812741" y="4659276"/>
            <a:ext cx="1921376" cy="1921376"/>
          </a:xfrm>
          <a:prstGeom prst="rect">
            <a:avLst/>
          </a:prstGeom>
        </p:spPr>
      </p:pic>
      <p:graphicFrame>
        <p:nvGraphicFramePr>
          <p:cNvPr id="3" name="Table 2">
            <a:extLst>
              <a:ext uri="{FF2B5EF4-FFF2-40B4-BE49-F238E27FC236}">
                <a16:creationId xmlns="" xmlns:a16="http://schemas.microsoft.com/office/drawing/2014/main" id="{2FA90E31-F0C6-4661-B95A-806ED224C202}"/>
              </a:ext>
            </a:extLst>
          </p:cNvPr>
          <p:cNvGraphicFramePr>
            <a:graphicFrameLocks noGrp="1"/>
          </p:cNvGraphicFramePr>
          <p:nvPr>
            <p:extLst>
              <p:ext uri="{D42A27DB-BD31-4B8C-83A1-F6EECF244321}">
                <p14:modId xmlns:p14="http://schemas.microsoft.com/office/powerpoint/2010/main" val="3862797971"/>
              </p:ext>
            </p:extLst>
          </p:nvPr>
        </p:nvGraphicFramePr>
        <p:xfrm>
          <a:off x="735099" y="2509606"/>
          <a:ext cx="9449909" cy="3056510"/>
        </p:xfrm>
        <a:graphic>
          <a:graphicData uri="http://schemas.openxmlformats.org/drawingml/2006/table">
            <a:tbl>
              <a:tblPr firstRow="1" firstCol="1" bandRow="1"/>
              <a:tblGrid>
                <a:gridCol w="9449909">
                  <a:extLst>
                    <a:ext uri="{9D8B030D-6E8A-4147-A177-3AD203B41FA5}">
                      <a16:colId xmlns="" xmlns:a16="http://schemas.microsoft.com/office/drawing/2014/main" val="4159419142"/>
                    </a:ext>
                  </a:extLst>
                </a:gridCol>
              </a:tblGrid>
              <a:tr h="3056510">
                <a:tc>
                  <a:txBody>
                    <a:bodyPr/>
                    <a:lstStyle/>
                    <a:p>
                      <a:pPr marL="342900" lvl="0" indent="-342900">
                        <a:buFont typeface="Arial" panose="020B0604020202020204" pitchFamily="34" charset="0"/>
                        <a:buChar char="•"/>
                      </a:pPr>
                      <a:r>
                        <a:rPr lang="en-US" sz="2800" u="none" kern="1200" dirty="0">
                          <a:solidFill>
                            <a:schemeClr val="tx1"/>
                          </a:solidFill>
                          <a:effectLst>
                            <a:outerShdw blurRad="38100" dist="38100" dir="2700000" algn="tl">
                              <a:srgbClr val="000000">
                                <a:alpha val="43137"/>
                              </a:srgbClr>
                            </a:outerShdw>
                          </a:effectLst>
                          <a:latin typeface="+mn-lt"/>
                          <a:ea typeface="+mn-ea"/>
                          <a:cs typeface="+mn-cs"/>
                        </a:rPr>
                        <a:t>Diving and Diver-Support Operations</a:t>
                      </a:r>
                    </a:p>
                    <a:p>
                      <a:pPr marL="342900" indent="-342900">
                        <a:buFont typeface="Arial" panose="020B0604020202020204" pitchFamily="34" charset="0"/>
                        <a:buChar char="•"/>
                      </a:pPr>
                      <a:r>
                        <a:rPr lang="en-US" sz="2800" u="none" kern="1200" dirty="0">
                          <a:solidFill>
                            <a:schemeClr val="tx1"/>
                          </a:solidFill>
                          <a:effectLst>
                            <a:outerShdw blurRad="38100" dist="38100" dir="2700000" algn="tl">
                              <a:srgbClr val="000000">
                                <a:alpha val="43137"/>
                              </a:srgbClr>
                            </a:outerShdw>
                          </a:effectLst>
                          <a:latin typeface="+mn-lt"/>
                          <a:ea typeface="+mn-ea"/>
                          <a:cs typeface="+mn-cs"/>
                        </a:rPr>
                        <a:t>Deep-Water Work/Boating Operations</a:t>
                      </a:r>
                      <a:endParaRPr lang="en-US" sz="2800" u="none" dirty="0">
                        <a:solidFill>
                          <a:schemeClr val="tx1"/>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3600" u="none" dirty="0">
                        <a:solidFill>
                          <a:schemeClr val="tx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 xmlns:a16="http://schemas.microsoft.com/office/drawing/2014/main" val="1318538819"/>
                  </a:ext>
                </a:extLst>
              </a:tr>
            </a:tbl>
          </a:graphicData>
        </a:graphic>
      </p:graphicFrame>
    </p:spTree>
    <p:custDataLst>
      <p:tags r:id="rId1"/>
    </p:custDataLst>
    <p:extLst>
      <p:ext uri="{BB962C8B-B14F-4D97-AF65-F5344CB8AC3E}">
        <p14:creationId xmlns:p14="http://schemas.microsoft.com/office/powerpoint/2010/main" val="2290815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1130455" y="442456"/>
            <a:ext cx="10211972" cy="1293028"/>
          </a:xfrm>
        </p:spPr>
        <p:txBody>
          <a:bodyPr>
            <a:normAutofit/>
          </a:bodyPr>
          <a:lstStyle/>
          <a:p>
            <a:r>
              <a:rPr lang="en-US" altLang="en-US" sz="4400" b="1" dirty="0">
                <a:effectLst>
                  <a:outerShdw blurRad="38100" dist="38100" dir="2700000" algn="tl">
                    <a:srgbClr val="000000">
                      <a:alpha val="43137"/>
                    </a:srgbClr>
                  </a:outerShdw>
                </a:effectLst>
              </a:rPr>
              <a:t>Operation specific sheets</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TextBox 4">
            <a:extLst>
              <a:ext uri="{FF2B5EF4-FFF2-40B4-BE49-F238E27FC236}">
                <a16:creationId xmlns="" xmlns:a16="http://schemas.microsoft.com/office/drawing/2014/main" id="{150E2EDE-0251-450F-8765-E1FF68FD1BCA}"/>
              </a:ext>
            </a:extLst>
          </p:cNvPr>
          <p:cNvSpPr txBox="1"/>
          <p:nvPr/>
        </p:nvSpPr>
        <p:spPr>
          <a:xfrm>
            <a:off x="735100" y="5908961"/>
            <a:ext cx="9984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Hazard Exposure and Risk Assessment Matrix Assessment Sheets</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pic>
        <p:nvPicPr>
          <p:cNvPr id="8" name="Picture 7">
            <a:extLst>
              <a:ext uri="{FF2B5EF4-FFF2-40B4-BE49-F238E27FC236}">
                <a16:creationId xmlns="" xmlns:a16="http://schemas.microsoft.com/office/drawing/2014/main" id="{4363895C-D5C4-4B8B-BBD4-CD27C22E80D4}"/>
              </a:ext>
            </a:extLst>
          </p:cNvPr>
          <p:cNvPicPr>
            <a:picLocks noChangeAspect="1"/>
          </p:cNvPicPr>
          <p:nvPr/>
        </p:nvPicPr>
        <p:blipFill>
          <a:blip r:embed="rId3"/>
          <a:stretch>
            <a:fillRect/>
          </a:stretch>
        </p:blipFill>
        <p:spPr>
          <a:xfrm>
            <a:off x="9771797" y="4618332"/>
            <a:ext cx="1962319" cy="1962319"/>
          </a:xfrm>
          <a:prstGeom prst="rect">
            <a:avLst/>
          </a:prstGeom>
        </p:spPr>
      </p:pic>
      <p:graphicFrame>
        <p:nvGraphicFramePr>
          <p:cNvPr id="3" name="Table 2">
            <a:extLst>
              <a:ext uri="{FF2B5EF4-FFF2-40B4-BE49-F238E27FC236}">
                <a16:creationId xmlns="" xmlns:a16="http://schemas.microsoft.com/office/drawing/2014/main" id="{2FA90E31-F0C6-4661-B95A-806ED224C202}"/>
              </a:ext>
            </a:extLst>
          </p:cNvPr>
          <p:cNvGraphicFramePr>
            <a:graphicFrameLocks noGrp="1"/>
          </p:cNvGraphicFramePr>
          <p:nvPr>
            <p:extLst>
              <p:ext uri="{D42A27DB-BD31-4B8C-83A1-F6EECF244321}">
                <p14:modId xmlns:p14="http://schemas.microsoft.com/office/powerpoint/2010/main" val="1481669395"/>
              </p:ext>
            </p:extLst>
          </p:nvPr>
        </p:nvGraphicFramePr>
        <p:xfrm>
          <a:off x="735100" y="2293967"/>
          <a:ext cx="9449909" cy="3056510"/>
        </p:xfrm>
        <a:graphic>
          <a:graphicData uri="http://schemas.openxmlformats.org/drawingml/2006/table">
            <a:tbl>
              <a:tblPr firstRow="1" firstCol="1" bandRow="1"/>
              <a:tblGrid>
                <a:gridCol w="9449909">
                  <a:extLst>
                    <a:ext uri="{9D8B030D-6E8A-4147-A177-3AD203B41FA5}">
                      <a16:colId xmlns="" xmlns:a16="http://schemas.microsoft.com/office/drawing/2014/main" val="4159419142"/>
                    </a:ext>
                  </a:extLst>
                </a:gridCol>
              </a:tblGrid>
              <a:tr h="3056510">
                <a:tc>
                  <a:txBody>
                    <a:bodyPr/>
                    <a:lstStyle/>
                    <a:p>
                      <a:pPr marL="342900" lvl="0" indent="-342900">
                        <a:buFont typeface="Arial" panose="020B0604020202020204" pitchFamily="34" charset="0"/>
                        <a:buChar char="•"/>
                      </a:pPr>
                      <a:r>
                        <a:rPr lang="en-US" sz="2400" u="none" kern="1200" dirty="0">
                          <a:solidFill>
                            <a:schemeClr val="tx1"/>
                          </a:solidFill>
                          <a:effectLst/>
                          <a:latin typeface="+mn-lt"/>
                          <a:ea typeface="+mn-ea"/>
                          <a:cs typeface="+mn-cs"/>
                        </a:rPr>
                        <a:t>Entry into Confined Spaces</a:t>
                      </a:r>
                    </a:p>
                    <a:p>
                      <a:pPr marL="342900" lvl="0" indent="-342900">
                        <a:buFont typeface="Arial" panose="020B0604020202020204" pitchFamily="34" charset="0"/>
                        <a:buChar char="•"/>
                      </a:pPr>
                      <a:r>
                        <a:rPr lang="en-US" sz="2400" u="none" kern="1200" dirty="0">
                          <a:solidFill>
                            <a:schemeClr val="tx1"/>
                          </a:solidFill>
                          <a:effectLst/>
                          <a:latin typeface="+mn-lt"/>
                          <a:ea typeface="+mn-ea"/>
                          <a:cs typeface="+mn-cs"/>
                        </a:rPr>
                        <a:t>Trenches and Excavations</a:t>
                      </a:r>
                    </a:p>
                    <a:p>
                      <a:pPr marL="342900" lvl="0" indent="-342900">
                        <a:buFont typeface="Arial" panose="020B0604020202020204" pitchFamily="34" charset="0"/>
                        <a:buChar char="•"/>
                      </a:pPr>
                      <a:r>
                        <a:rPr lang="en-US" sz="2400" u="none" kern="1200" dirty="0">
                          <a:solidFill>
                            <a:schemeClr val="tx1"/>
                          </a:solidFill>
                          <a:effectLst/>
                          <a:latin typeface="+mn-lt"/>
                          <a:ea typeface="+mn-ea"/>
                          <a:cs typeface="+mn-cs"/>
                        </a:rPr>
                        <a:t>Heavy Equipment and Powered Industrial Truck Use</a:t>
                      </a:r>
                    </a:p>
                    <a:p>
                      <a:pPr marL="342900" lvl="0" indent="-342900">
                        <a:buFont typeface="Arial" panose="020B0604020202020204" pitchFamily="34" charset="0"/>
                        <a:buChar char="•"/>
                      </a:pPr>
                      <a:r>
                        <a:rPr lang="en-US" sz="2400" u="none" kern="1200" dirty="0">
                          <a:solidFill>
                            <a:schemeClr val="tx1"/>
                          </a:solidFill>
                          <a:effectLst/>
                          <a:latin typeface="+mn-lt"/>
                          <a:ea typeface="+mn-ea"/>
                          <a:cs typeface="+mn-cs"/>
                        </a:rPr>
                        <a:t>Work Zone Safety and Traffic Control within a Work Area</a:t>
                      </a:r>
                    </a:p>
                    <a:p>
                      <a:pPr marL="342900" lvl="0" indent="-342900">
                        <a:buFont typeface="Arial" panose="020B0604020202020204" pitchFamily="34" charset="0"/>
                        <a:buChar char="•"/>
                      </a:pPr>
                      <a:r>
                        <a:rPr lang="en-US" sz="2400" u="none" kern="1200" dirty="0">
                          <a:solidFill>
                            <a:schemeClr val="tx1"/>
                          </a:solidFill>
                          <a:effectLst/>
                          <a:latin typeface="+mn-lt"/>
                          <a:ea typeface="+mn-ea"/>
                          <a:cs typeface="+mn-cs"/>
                        </a:rPr>
                        <a:t>Crane Use</a:t>
                      </a:r>
                    </a:p>
                    <a:p>
                      <a:pPr marL="342900" lvl="0" indent="-342900">
                        <a:buFont typeface="Arial" panose="020B0604020202020204" pitchFamily="34" charset="0"/>
                        <a:buChar char="•"/>
                      </a:pPr>
                      <a:r>
                        <a:rPr lang="en-US" sz="2400" u="none" kern="1200" dirty="0">
                          <a:solidFill>
                            <a:schemeClr val="tx1"/>
                          </a:solidFill>
                          <a:effectLst/>
                          <a:latin typeface="+mn-lt"/>
                          <a:ea typeface="+mn-ea"/>
                          <a:cs typeface="+mn-cs"/>
                        </a:rPr>
                        <a:t>Use of Aerial Lifts</a:t>
                      </a:r>
                    </a:p>
                    <a:p>
                      <a:pPr marL="342900" indent="-342900">
                        <a:buFont typeface="Arial" panose="020B0604020202020204" pitchFamily="34" charset="0"/>
                        <a:buChar char="•"/>
                      </a:pPr>
                      <a:r>
                        <a:rPr lang="en-US" sz="2400" u="none" kern="1200" dirty="0">
                          <a:solidFill>
                            <a:schemeClr val="tx1"/>
                          </a:solidFill>
                          <a:effectLst/>
                          <a:latin typeface="+mn-lt"/>
                          <a:ea typeface="+mn-ea"/>
                          <a:cs typeface="+mn-cs"/>
                        </a:rPr>
                        <a:t>Hazardous Waste Operations and Emergency Response (HAZWOPER) Activities</a:t>
                      </a:r>
                      <a:endParaRPr lang="en-US" sz="3200" u="none"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 xmlns:a16="http://schemas.microsoft.com/office/drawing/2014/main" val="1318538819"/>
                  </a:ext>
                </a:extLst>
              </a:tr>
            </a:tbl>
          </a:graphicData>
        </a:graphic>
      </p:graphicFrame>
    </p:spTree>
    <p:custDataLst>
      <p:tags r:id="rId1"/>
    </p:custDataLst>
    <p:extLst>
      <p:ext uri="{BB962C8B-B14F-4D97-AF65-F5344CB8AC3E}">
        <p14:creationId xmlns:p14="http://schemas.microsoft.com/office/powerpoint/2010/main" val="1068898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1294228" y="427458"/>
            <a:ext cx="10211972" cy="1293028"/>
          </a:xfrm>
        </p:spPr>
        <p:txBody>
          <a:bodyPr>
            <a:normAutofit/>
          </a:bodyPr>
          <a:lstStyle/>
          <a:p>
            <a:r>
              <a:rPr lang="en-US" altLang="en-US" sz="4400" b="1" dirty="0">
                <a:effectLst>
                  <a:outerShdw blurRad="38100" dist="38100" dir="2700000" algn="tl">
                    <a:srgbClr val="000000">
                      <a:alpha val="43137"/>
                    </a:srgbClr>
                  </a:outerShdw>
                </a:effectLst>
              </a:rPr>
              <a:t>Operation specific sheets</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graphicFrame>
        <p:nvGraphicFramePr>
          <p:cNvPr id="3" name="Table 2">
            <a:extLst>
              <a:ext uri="{FF2B5EF4-FFF2-40B4-BE49-F238E27FC236}">
                <a16:creationId xmlns="" xmlns:a16="http://schemas.microsoft.com/office/drawing/2014/main" id="{2FA90E31-F0C6-4661-B95A-806ED224C202}"/>
              </a:ext>
            </a:extLst>
          </p:cNvPr>
          <p:cNvGraphicFramePr>
            <a:graphicFrameLocks noGrp="1"/>
          </p:cNvGraphicFramePr>
          <p:nvPr>
            <p:extLst>
              <p:ext uri="{D42A27DB-BD31-4B8C-83A1-F6EECF244321}">
                <p14:modId xmlns:p14="http://schemas.microsoft.com/office/powerpoint/2010/main" val="2409182272"/>
              </p:ext>
            </p:extLst>
          </p:nvPr>
        </p:nvGraphicFramePr>
        <p:xfrm>
          <a:off x="419725" y="1869743"/>
          <a:ext cx="6535711" cy="4865370"/>
        </p:xfrm>
        <a:graphic>
          <a:graphicData uri="http://schemas.openxmlformats.org/drawingml/2006/table">
            <a:tbl>
              <a:tblPr firstRow="1" firstCol="1" bandRow="1"/>
              <a:tblGrid>
                <a:gridCol w="6535711">
                  <a:extLst>
                    <a:ext uri="{9D8B030D-6E8A-4147-A177-3AD203B41FA5}">
                      <a16:colId xmlns="" xmlns:a16="http://schemas.microsoft.com/office/drawing/2014/main" val="4159419142"/>
                    </a:ext>
                  </a:extLst>
                </a:gridCol>
              </a:tblGrid>
              <a:tr h="4584585">
                <a:tc>
                  <a:txBody>
                    <a:bodyPr/>
                    <a:lstStyle/>
                    <a:p>
                      <a:r>
                        <a:rPr lang="en-US" sz="2400" b="1" kern="1200" dirty="0">
                          <a:solidFill>
                            <a:schemeClr val="tx1"/>
                          </a:solidFill>
                          <a:effectLst>
                            <a:outerShdw blurRad="38100" dist="38100" dir="2700000" algn="tl">
                              <a:srgbClr val="000000">
                                <a:alpha val="43137"/>
                              </a:srgbClr>
                            </a:outerShdw>
                          </a:effectLst>
                          <a:latin typeface="+mn-lt"/>
                          <a:ea typeface="+mn-ea"/>
                          <a:cs typeface="+mn-cs"/>
                        </a:rPr>
                        <a:t>Entry into Confined Spaces</a:t>
                      </a:r>
                      <a:r>
                        <a:rPr lang="en-US" sz="2400" kern="1200" dirty="0">
                          <a:solidFill>
                            <a:schemeClr val="tx1"/>
                          </a:solidFill>
                          <a:effectLst>
                            <a:outerShdw blurRad="38100" dist="38100" dir="2700000" algn="tl">
                              <a:srgbClr val="000000">
                                <a:alpha val="43137"/>
                              </a:srgbClr>
                            </a:outerShdw>
                          </a:effectLst>
                          <a:latin typeface="+mn-lt"/>
                          <a:ea typeface="+mn-ea"/>
                          <a:cs typeface="+mn-cs"/>
                        </a:rPr>
                        <a:t> </a:t>
                      </a:r>
                    </a:p>
                    <a:p>
                      <a:pPr marL="0" indent="0">
                        <a:buFont typeface="Arial" panose="020B0604020202020204" pitchFamily="34" charset="0"/>
                        <a:buNone/>
                      </a:pPr>
                      <a:endParaRPr lang="en-US" sz="1000" kern="1200" dirty="0">
                        <a:solidFill>
                          <a:schemeClr val="tx1"/>
                        </a:solidFill>
                        <a:effectLst>
                          <a:outerShdw blurRad="38100" dist="38100" dir="2700000" algn="tl">
                            <a:srgbClr val="000000">
                              <a:alpha val="43137"/>
                            </a:srgbClr>
                          </a:outerShdw>
                        </a:effectLst>
                        <a:latin typeface="+mn-lt"/>
                        <a:ea typeface="+mn-ea"/>
                        <a:cs typeface="+mn-cs"/>
                      </a:endParaRPr>
                    </a:p>
                    <a:p>
                      <a:pPr marL="342900" lvl="0" indent="-342900">
                        <a:buFont typeface="Arial" panose="020B0604020202020204" pitchFamily="34" charset="0"/>
                        <a:buChar char="•"/>
                      </a:pPr>
                      <a:r>
                        <a:rPr lang="en-US" sz="2000" kern="1200" dirty="0">
                          <a:solidFill>
                            <a:schemeClr val="tx1"/>
                          </a:solidFill>
                          <a:effectLst>
                            <a:outerShdw blurRad="38100" dist="38100" dir="2700000" algn="tl">
                              <a:srgbClr val="000000">
                                <a:alpha val="43137"/>
                              </a:srgbClr>
                            </a:outerShdw>
                          </a:effectLst>
                          <a:latin typeface="+mn-lt"/>
                          <a:ea typeface="+mn-ea"/>
                          <a:cs typeface="+mn-cs"/>
                        </a:rPr>
                        <a:t>Many confined and enclosed spaces will need to be entered because equipment they contain needs to be assessed, repaired, or replaced prior to resuming operations. Spaces may also need to be entered because they have been impacted by contaminated water, and/or sand and sludge.</a:t>
                      </a:r>
                    </a:p>
                    <a:p>
                      <a:pPr marL="342900" lvl="0" indent="-342900">
                        <a:buFont typeface="Arial" panose="020B0604020202020204" pitchFamily="34" charset="0"/>
                        <a:buChar char="•"/>
                      </a:pPr>
                      <a:r>
                        <a:rPr lang="en-US" sz="2000" kern="1200" dirty="0">
                          <a:solidFill>
                            <a:schemeClr val="tx1"/>
                          </a:solidFill>
                          <a:effectLst>
                            <a:outerShdw blurRad="38100" dist="38100" dir="2700000" algn="tl">
                              <a:srgbClr val="000000">
                                <a:alpha val="43137"/>
                              </a:srgbClr>
                            </a:outerShdw>
                          </a:effectLst>
                          <a:latin typeface="+mn-lt"/>
                          <a:ea typeface="+mn-ea"/>
                          <a:cs typeface="+mn-cs"/>
                        </a:rPr>
                        <a:t>Hurricane-related events might introduce hazards or potential hazards into confined spaces, such as a potential hazardous atmosphere due to the presence of decomposing organic matter, hazardous chemicals in the space, or performance of operations in the space, such as welding, cutting, or burning. </a:t>
                      </a:r>
                    </a:p>
                    <a:p>
                      <a:pPr marL="342900" lvl="0" indent="-342900">
                        <a:buFont typeface="Arial" panose="020B0604020202020204" pitchFamily="34" charset="0"/>
                        <a:buChar char="•"/>
                      </a:pPr>
                      <a:endParaRPr lang="en-US" sz="2400" u="none" kern="1200" dirty="0">
                        <a:solidFill>
                          <a:schemeClr val="tx1"/>
                        </a:solidFill>
                        <a:effectLst>
                          <a:outerShdw blurRad="38100" dist="38100" dir="2700000" algn="tl">
                            <a:srgbClr val="000000">
                              <a:alpha val="43137"/>
                            </a:srgbClr>
                          </a:outerShdw>
                        </a:effectLst>
                        <a:latin typeface="+mn-lt"/>
                        <a:ea typeface="+mn-ea"/>
                        <a:cs typeface="+mn-cs"/>
                      </a:endParaRPr>
                    </a:p>
                  </a:txBody>
                  <a:tcPr marL="9525" marR="9525" marT="9525" marB="9525" anchor="ctr">
                    <a:lnL>
                      <a:noFill/>
                    </a:lnL>
                    <a:lnR>
                      <a:noFill/>
                    </a:lnR>
                    <a:lnT>
                      <a:noFill/>
                    </a:lnT>
                    <a:lnB>
                      <a:noFill/>
                    </a:lnB>
                  </a:tcPr>
                </a:tc>
                <a:extLst>
                  <a:ext uri="{0D108BD9-81ED-4DB2-BD59-A6C34878D82A}">
                    <a16:rowId xmlns="" xmlns:a16="http://schemas.microsoft.com/office/drawing/2014/main" val="1318538819"/>
                  </a:ext>
                </a:extLst>
              </a:tr>
            </a:tbl>
          </a:graphicData>
        </a:graphic>
      </p:graphicFrame>
      <p:pic>
        <p:nvPicPr>
          <p:cNvPr id="4" name="Picture 3">
            <a:extLst>
              <a:ext uri="{FF2B5EF4-FFF2-40B4-BE49-F238E27FC236}">
                <a16:creationId xmlns="" xmlns:a16="http://schemas.microsoft.com/office/drawing/2014/main" id="{AE448F62-43D6-41C0-9349-19A5336E58AD}"/>
              </a:ext>
            </a:extLst>
          </p:cNvPr>
          <p:cNvPicPr>
            <a:picLocks noChangeAspect="1"/>
          </p:cNvPicPr>
          <p:nvPr/>
        </p:nvPicPr>
        <p:blipFill>
          <a:blip r:embed="rId3"/>
          <a:stretch>
            <a:fillRect/>
          </a:stretch>
        </p:blipFill>
        <p:spPr>
          <a:xfrm>
            <a:off x="7108854" y="2458020"/>
            <a:ext cx="4600925" cy="3458969"/>
          </a:xfrm>
          <a:prstGeom prst="rect">
            <a:avLst/>
          </a:prstGeom>
        </p:spPr>
      </p:pic>
    </p:spTree>
    <p:custDataLst>
      <p:tags r:id="rId1"/>
    </p:custDataLst>
    <p:extLst>
      <p:ext uri="{BB962C8B-B14F-4D97-AF65-F5344CB8AC3E}">
        <p14:creationId xmlns:p14="http://schemas.microsoft.com/office/powerpoint/2010/main" val="2883622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1157751" y="545412"/>
            <a:ext cx="10211972" cy="1293028"/>
          </a:xfrm>
        </p:spPr>
        <p:txBody>
          <a:bodyPr>
            <a:normAutofit/>
          </a:bodyPr>
          <a:lstStyle/>
          <a:p>
            <a:r>
              <a:rPr lang="en-US" altLang="en-US" sz="4400" b="1" dirty="0">
                <a:effectLst>
                  <a:outerShdw blurRad="38100" dist="38100" dir="2700000" algn="tl">
                    <a:srgbClr val="000000">
                      <a:alpha val="43137"/>
                    </a:srgbClr>
                  </a:outerShdw>
                </a:effectLst>
              </a:rPr>
              <a:t>Operation specific sheets</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graphicFrame>
        <p:nvGraphicFramePr>
          <p:cNvPr id="3" name="Table 2">
            <a:extLst>
              <a:ext uri="{FF2B5EF4-FFF2-40B4-BE49-F238E27FC236}">
                <a16:creationId xmlns="" xmlns:a16="http://schemas.microsoft.com/office/drawing/2014/main" id="{2FA90E31-F0C6-4661-B95A-806ED224C202}"/>
              </a:ext>
            </a:extLst>
          </p:cNvPr>
          <p:cNvGraphicFramePr>
            <a:graphicFrameLocks noGrp="1"/>
          </p:cNvGraphicFramePr>
          <p:nvPr>
            <p:extLst>
              <p:ext uri="{D42A27DB-BD31-4B8C-83A1-F6EECF244321}">
                <p14:modId xmlns:p14="http://schemas.microsoft.com/office/powerpoint/2010/main" val="3630103939"/>
              </p:ext>
            </p:extLst>
          </p:nvPr>
        </p:nvGraphicFramePr>
        <p:xfrm>
          <a:off x="372011" y="1857724"/>
          <a:ext cx="4336467" cy="4072722"/>
        </p:xfrm>
        <a:graphic>
          <a:graphicData uri="http://schemas.openxmlformats.org/drawingml/2006/table">
            <a:tbl>
              <a:tblPr firstRow="1" firstCol="1" bandRow="1"/>
              <a:tblGrid>
                <a:gridCol w="4336467">
                  <a:extLst>
                    <a:ext uri="{9D8B030D-6E8A-4147-A177-3AD203B41FA5}">
                      <a16:colId xmlns="" xmlns:a16="http://schemas.microsoft.com/office/drawing/2014/main" val="4159419142"/>
                    </a:ext>
                  </a:extLst>
                </a:gridCol>
              </a:tblGrid>
              <a:tr h="4072722">
                <a:tc>
                  <a:txBody>
                    <a:bodyPr/>
                    <a:lstStyle/>
                    <a:p>
                      <a:pPr marL="0" lvl="0" indent="0">
                        <a:buFont typeface="Arial" panose="020B0604020202020204" pitchFamily="34" charset="0"/>
                        <a:buNone/>
                      </a:pPr>
                      <a:r>
                        <a:rPr lang="en-US" sz="2400" b="1" u="none" kern="1200" dirty="0">
                          <a:solidFill>
                            <a:schemeClr val="tx1"/>
                          </a:solidFill>
                          <a:effectLst>
                            <a:outerShdw blurRad="38100" dist="38100" dir="2700000" algn="tl">
                              <a:srgbClr val="000000">
                                <a:alpha val="43137"/>
                              </a:srgbClr>
                            </a:outerShdw>
                          </a:effectLst>
                          <a:latin typeface="+mn-lt"/>
                          <a:ea typeface="+mn-ea"/>
                          <a:cs typeface="+mn-cs"/>
                        </a:rPr>
                        <a:t>Heavy Equipment and Powered Industrial Truck Use</a:t>
                      </a:r>
                    </a:p>
                    <a:p>
                      <a:pPr marL="0" lvl="0" indent="0">
                        <a:buFont typeface="Arial" panose="020B0604020202020204" pitchFamily="34" charset="0"/>
                        <a:buNone/>
                      </a:pPr>
                      <a:endParaRPr lang="en-US" sz="1000" u="none" kern="1200" dirty="0">
                        <a:solidFill>
                          <a:schemeClr val="tx1"/>
                        </a:solidFill>
                        <a:effectLst>
                          <a:outerShdw blurRad="38100" dist="38100" dir="2700000" algn="tl">
                            <a:srgbClr val="000000">
                              <a:alpha val="43137"/>
                            </a:srgbClr>
                          </a:outerShdw>
                        </a:effectLst>
                        <a:latin typeface="+mn-lt"/>
                        <a:ea typeface="+mn-ea"/>
                        <a:cs typeface="+mn-cs"/>
                      </a:endParaRPr>
                    </a:p>
                    <a:p>
                      <a:pPr marL="342900" lvl="0" indent="-342900">
                        <a:buFont typeface="Arial" panose="020B0604020202020204" pitchFamily="34" charset="0"/>
                        <a:buChar char="•"/>
                      </a:pPr>
                      <a:r>
                        <a:rPr lang="en-US" sz="2000" kern="1200" dirty="0">
                          <a:solidFill>
                            <a:schemeClr val="tx1"/>
                          </a:solidFill>
                          <a:effectLst>
                            <a:outerShdw blurRad="38100" dist="38100" dir="2700000" algn="tl">
                              <a:srgbClr val="000000">
                                <a:alpha val="43137"/>
                              </a:srgbClr>
                            </a:outerShdw>
                          </a:effectLst>
                          <a:latin typeface="+mn-lt"/>
                          <a:ea typeface="+mn-ea"/>
                          <a:cs typeface="+mn-cs"/>
                        </a:rPr>
                        <a:t>Heavy equipment (bulldozers, backhoes, front-end loaders, dump trucks, aerial lifts) will be used extensively during most operations, exposing the response and recovery workers in and around the equipment to struck-by hazards.</a:t>
                      </a:r>
                    </a:p>
                    <a:p>
                      <a:pPr marL="342900" lvl="0" indent="-342900">
                        <a:buFont typeface="Arial" panose="020B0604020202020204" pitchFamily="34" charset="0"/>
                        <a:buChar char="•"/>
                      </a:pPr>
                      <a:endParaRPr lang="en-US" sz="2400" u="none" kern="1200" dirty="0">
                        <a:solidFill>
                          <a:schemeClr val="tx1"/>
                        </a:solidFill>
                        <a:effectLst>
                          <a:outerShdw blurRad="38100" dist="38100" dir="2700000" algn="tl">
                            <a:srgbClr val="000000">
                              <a:alpha val="43137"/>
                            </a:srgbClr>
                          </a:outerShdw>
                        </a:effectLst>
                        <a:latin typeface="+mn-lt"/>
                        <a:ea typeface="+mn-ea"/>
                        <a:cs typeface="+mn-cs"/>
                      </a:endParaRPr>
                    </a:p>
                  </a:txBody>
                  <a:tcPr marL="9525" marR="9525" marT="9525" marB="9525" anchor="ctr">
                    <a:lnL>
                      <a:noFill/>
                    </a:lnL>
                    <a:lnR>
                      <a:noFill/>
                    </a:lnR>
                    <a:lnT>
                      <a:noFill/>
                    </a:lnT>
                    <a:lnB>
                      <a:noFill/>
                    </a:lnB>
                  </a:tcPr>
                </a:tc>
                <a:extLst>
                  <a:ext uri="{0D108BD9-81ED-4DB2-BD59-A6C34878D82A}">
                    <a16:rowId xmlns="" xmlns:a16="http://schemas.microsoft.com/office/drawing/2014/main" val="1318538819"/>
                  </a:ext>
                </a:extLst>
              </a:tr>
            </a:tbl>
          </a:graphicData>
        </a:graphic>
      </p:graphicFrame>
      <p:pic>
        <p:nvPicPr>
          <p:cNvPr id="4" name="Picture 3">
            <a:extLst>
              <a:ext uri="{FF2B5EF4-FFF2-40B4-BE49-F238E27FC236}">
                <a16:creationId xmlns="" xmlns:a16="http://schemas.microsoft.com/office/drawing/2014/main" id="{FD6B984E-3313-4133-B6DC-2DF6282BC0FE}"/>
              </a:ext>
            </a:extLst>
          </p:cNvPr>
          <p:cNvPicPr>
            <a:picLocks noChangeAspect="1"/>
          </p:cNvPicPr>
          <p:nvPr/>
        </p:nvPicPr>
        <p:blipFill>
          <a:blip r:embed="rId4"/>
          <a:stretch>
            <a:fillRect/>
          </a:stretch>
        </p:blipFill>
        <p:spPr>
          <a:xfrm>
            <a:off x="4723504" y="2017326"/>
            <a:ext cx="6931684" cy="3914735"/>
          </a:xfrm>
          <a:prstGeom prst="rect">
            <a:avLst/>
          </a:prstGeom>
        </p:spPr>
      </p:pic>
    </p:spTree>
    <p:custDataLst>
      <p:tags r:id="rId1"/>
    </p:custDataLst>
    <p:extLst>
      <p:ext uri="{BB962C8B-B14F-4D97-AF65-F5344CB8AC3E}">
        <p14:creationId xmlns:p14="http://schemas.microsoft.com/office/powerpoint/2010/main" val="1143481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 xmlns:a16="http://schemas.microsoft.com/office/drawing/2014/main" id="{8CF6DF83-8FEE-43C9-BAB1-D547756A42A2}"/>
              </a:ext>
            </a:extLst>
          </p:cNvPr>
          <p:cNvSpPr>
            <a:spLocks noGrp="1" noChangeArrowheads="1"/>
          </p:cNvSpPr>
          <p:nvPr>
            <p:ph type="title"/>
          </p:nvPr>
        </p:nvSpPr>
        <p:spPr>
          <a:xfrm>
            <a:off x="2895600" y="436821"/>
            <a:ext cx="8610600" cy="1293028"/>
          </a:xfrm>
        </p:spPr>
        <p:txBody>
          <a:bodyPr>
            <a:normAutofit/>
          </a:bodyPr>
          <a:lstStyle/>
          <a:p>
            <a:r>
              <a:rPr lang="en-US" altLang="en-US" sz="4400" b="1" dirty="0">
                <a:effectLst>
                  <a:outerShdw blurRad="38100" dist="38100" dir="2700000" algn="tl">
                    <a:srgbClr val="000000">
                      <a:alpha val="43137"/>
                    </a:srgbClr>
                  </a:outerShdw>
                </a:effectLst>
              </a:rPr>
              <a:t>Heavy Equipment Safety</a:t>
            </a:r>
          </a:p>
        </p:txBody>
      </p:sp>
      <p:sp>
        <p:nvSpPr>
          <p:cNvPr id="6" name="Slide Number Placeholder 5">
            <a:extLst>
              <a:ext uri="{FF2B5EF4-FFF2-40B4-BE49-F238E27FC236}">
                <a16:creationId xmlns="" xmlns:a16="http://schemas.microsoft.com/office/drawing/2014/main" id="{011404F8-58B2-41FA-BA1D-8B8B20C033C5}"/>
              </a:ext>
            </a:extLst>
          </p:cNvPr>
          <p:cNvSpPr>
            <a:spLocks noGrp="1"/>
          </p:cNvSpPr>
          <p:nvPr>
            <p:ph type="sldNum" sz="quarter" idx="12"/>
          </p:nvPr>
        </p:nvSpPr>
        <p:spPr>
          <a:xfrm>
            <a:off x="8763000" y="38100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50D5548A-2B17-42C2-9772-F20ECFD7777E}"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graphicFrame>
        <p:nvGraphicFramePr>
          <p:cNvPr id="133125" name="Rectangle 3">
            <a:extLst>
              <a:ext uri="{FF2B5EF4-FFF2-40B4-BE49-F238E27FC236}">
                <a16:creationId xmlns="" xmlns:a16="http://schemas.microsoft.com/office/drawing/2014/main" id="{19495084-C468-4DC0-B83E-C2C6DD8E58C7}"/>
              </a:ext>
            </a:extLst>
          </p:cNvPr>
          <p:cNvGraphicFramePr/>
          <p:nvPr>
            <p:extLst>
              <p:ext uri="{D42A27DB-BD31-4B8C-83A1-F6EECF244321}">
                <p14:modId xmlns:p14="http://schemas.microsoft.com/office/powerpoint/2010/main" val="2861636873"/>
              </p:ext>
            </p:extLst>
          </p:nvPr>
        </p:nvGraphicFramePr>
        <p:xfrm>
          <a:off x="337625" y="2194560"/>
          <a:ext cx="11168575" cy="3776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78931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 xmlns:a16="http://schemas.microsoft.com/office/drawing/2014/main" id="{FF23DA4A-8BE9-4601-809D-9D3EB39A68DD}"/>
              </a:ext>
            </a:extLst>
          </p:cNvPr>
          <p:cNvSpPr>
            <a:spLocks noGrp="1"/>
          </p:cNvSpPr>
          <p:nvPr>
            <p:ph type="sldNum" sz="quarter" idx="12"/>
          </p:nvPr>
        </p:nvSpPr>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B55CF9D-5330-4FD4-AD74-A717785F3302}" type="slidenum">
              <a:rPr kumimoji="0" lang="en-US" alt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20482" name="Rectangle 2">
            <a:extLst>
              <a:ext uri="{FF2B5EF4-FFF2-40B4-BE49-F238E27FC236}">
                <a16:creationId xmlns="" xmlns:a16="http://schemas.microsoft.com/office/drawing/2014/main" id="{8CD1B8A4-4C68-474E-9BA0-8EC46F79090C}"/>
              </a:ext>
            </a:extLst>
          </p:cNvPr>
          <p:cNvSpPr>
            <a:spLocks noGrp="1" noChangeArrowheads="1"/>
          </p:cNvSpPr>
          <p:nvPr>
            <p:ph type="title" idx="4294967295"/>
          </p:nvPr>
        </p:nvSpPr>
        <p:spPr>
          <a:xfrm>
            <a:off x="3322093" y="706998"/>
            <a:ext cx="8610600" cy="1293812"/>
          </a:xfrm>
        </p:spPr>
        <p:txBody>
          <a:bodyPr vert="horz" lIns="91440" tIns="45720" rIns="91440" bIns="45720" rtlCol="0" anchor="ctr">
            <a:noAutofit/>
          </a:bodyPr>
          <a:lstStyle/>
          <a:p>
            <a:r>
              <a:rPr lang="en-US" altLang="en-US" sz="4400" b="1" dirty="0">
                <a:effectLst>
                  <a:outerShdw blurRad="38100" dist="38100" dir="2700000" algn="tl">
                    <a:srgbClr val="000000">
                      <a:alpha val="43137"/>
                    </a:srgbClr>
                  </a:outerShdw>
                </a:effectLst>
              </a:rPr>
              <a:t>Powered Industrial Trucks (PIT)</a:t>
            </a:r>
          </a:p>
        </p:txBody>
      </p:sp>
      <p:sp>
        <p:nvSpPr>
          <p:cNvPr id="20483" name="Rectangle 3">
            <a:extLst>
              <a:ext uri="{FF2B5EF4-FFF2-40B4-BE49-F238E27FC236}">
                <a16:creationId xmlns="" xmlns:a16="http://schemas.microsoft.com/office/drawing/2014/main" id="{559CAB85-1F11-4A23-BC93-E062FC7D9389}"/>
              </a:ext>
            </a:extLst>
          </p:cNvPr>
          <p:cNvSpPr>
            <a:spLocks noGrp="1" noChangeArrowheads="1"/>
          </p:cNvSpPr>
          <p:nvPr>
            <p:ph type="body" sz="half" idx="4294967295"/>
          </p:nvPr>
        </p:nvSpPr>
        <p:spPr>
          <a:xfrm>
            <a:off x="673100" y="2107732"/>
            <a:ext cx="5816600" cy="3411538"/>
          </a:xfrm>
        </p:spPr>
        <p:txBody>
          <a:bodyPr vert="horz" lIns="91440" tIns="45720" rIns="91440" bIns="45720" rtlCol="0">
            <a:normAutofit fontScale="92500" lnSpcReduction="10000"/>
          </a:bodyPr>
          <a:lstStyle/>
          <a:p>
            <a:r>
              <a:rPr lang="en-US" altLang="en-US" sz="2800" dirty="0">
                <a:effectLst>
                  <a:outerShdw blurRad="38100" dist="38100" dir="2700000" algn="tl">
                    <a:srgbClr val="000000">
                      <a:alpha val="43137"/>
                    </a:srgbClr>
                  </a:outerShdw>
                </a:effectLst>
              </a:rPr>
              <a:t>30,000 Related Injuries a Year</a:t>
            </a:r>
          </a:p>
          <a:p>
            <a:pPr lvl="1"/>
            <a:r>
              <a:rPr lang="en-US" altLang="en-US" sz="2800" dirty="0">
                <a:effectLst>
                  <a:outerShdw blurRad="38100" dist="38100" dir="2700000" algn="tl">
                    <a:srgbClr val="000000">
                      <a:alpha val="43137"/>
                    </a:srgbClr>
                  </a:outerShdw>
                </a:effectLst>
              </a:rPr>
              <a:t>Inattention</a:t>
            </a:r>
          </a:p>
          <a:p>
            <a:pPr lvl="1"/>
            <a:r>
              <a:rPr lang="en-US" altLang="en-US" sz="2800" dirty="0">
                <a:effectLst>
                  <a:outerShdw blurRad="38100" dist="38100" dir="2700000" algn="tl">
                    <a:srgbClr val="000000">
                      <a:alpha val="43137"/>
                    </a:srgbClr>
                  </a:outerShdw>
                </a:effectLst>
              </a:rPr>
              <a:t>Distraction</a:t>
            </a:r>
          </a:p>
          <a:p>
            <a:pPr lvl="1"/>
            <a:r>
              <a:rPr lang="en-US" altLang="en-US" sz="2800" dirty="0">
                <a:effectLst>
                  <a:outerShdw blurRad="38100" dist="38100" dir="2700000" algn="tl">
                    <a:srgbClr val="000000">
                      <a:alpha val="43137"/>
                    </a:srgbClr>
                  </a:outerShdw>
                </a:effectLst>
              </a:rPr>
              <a:t>Excessive speed</a:t>
            </a:r>
          </a:p>
          <a:p>
            <a:pPr lvl="1"/>
            <a:r>
              <a:rPr lang="en-US" altLang="en-US" sz="2800" dirty="0">
                <a:effectLst>
                  <a:outerShdw blurRad="38100" dist="38100" dir="2700000" algn="tl">
                    <a:srgbClr val="000000">
                      <a:alpha val="43137"/>
                    </a:srgbClr>
                  </a:outerShdw>
                </a:effectLst>
              </a:rPr>
              <a:t>Poor driving habits</a:t>
            </a:r>
          </a:p>
          <a:p>
            <a:pPr lvl="1"/>
            <a:r>
              <a:rPr lang="en-US" altLang="en-US" sz="2800" dirty="0">
                <a:effectLst>
                  <a:outerShdw blurRad="38100" dist="38100" dir="2700000" algn="tl">
                    <a:srgbClr val="000000">
                      <a:alpha val="43137"/>
                    </a:srgbClr>
                  </a:outerShdw>
                </a:effectLst>
              </a:rPr>
              <a:t>Lack of training</a:t>
            </a:r>
          </a:p>
          <a:p>
            <a:r>
              <a:rPr lang="en-US" altLang="en-US" sz="3000" dirty="0">
                <a:effectLst>
                  <a:outerShdw blurRad="38100" dist="38100" dir="2700000" algn="tl">
                    <a:srgbClr val="000000">
                      <a:alpha val="43137"/>
                    </a:srgbClr>
                  </a:outerShdw>
                </a:effectLst>
              </a:rPr>
              <a:t>85 Fatalities a year *</a:t>
            </a:r>
          </a:p>
          <a:p>
            <a:r>
              <a:rPr lang="en-US" altLang="en-US" sz="3000" dirty="0">
                <a:effectLst>
                  <a:outerShdw blurRad="38100" dist="38100" dir="2700000" algn="tl">
                    <a:srgbClr val="000000">
                      <a:alpha val="43137"/>
                    </a:srgbClr>
                  </a:outerShdw>
                </a:effectLst>
              </a:rPr>
              <a:t>2,162 cited violations *</a:t>
            </a:r>
          </a:p>
        </p:txBody>
      </p:sp>
      <p:pic>
        <p:nvPicPr>
          <p:cNvPr id="20485" name="Picture 5">
            <a:extLst>
              <a:ext uri="{FF2B5EF4-FFF2-40B4-BE49-F238E27FC236}">
                <a16:creationId xmlns="" xmlns:a16="http://schemas.microsoft.com/office/drawing/2014/main" id="{9467390B-2032-4646-8A5A-A2BD17A04176}"/>
              </a:ext>
            </a:extLst>
          </p:cNvPr>
          <p:cNvPicPr>
            <a:picLocks noGrp="1" noChangeAspect="1" noChangeArrowheads="1"/>
          </p:cNvPicPr>
          <p:nvPr>
            <p:ph sz="quarter" idx="4294967295"/>
          </p:nvPr>
        </p:nvPicPr>
        <p:blipFill rotWithShape="1">
          <a:blip r:embed="rId3"/>
          <a:stretch/>
        </p:blipFill>
        <p:spPr>
          <a:xfrm>
            <a:off x="6516996" y="2107732"/>
            <a:ext cx="5234864" cy="38934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 xmlns:a16="http://schemas.microsoft.com/office/drawing/2014/main" id="{A0CEFD72-FEB6-41E8-9DED-6F30529B8521}"/>
              </a:ext>
            </a:extLst>
          </p:cNvPr>
          <p:cNvSpPr txBox="1"/>
          <p:nvPr/>
        </p:nvSpPr>
        <p:spPr>
          <a:xfrm>
            <a:off x="824950" y="5957524"/>
            <a:ext cx="106812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 2017 – P.I.T. are in the Top 10 most cited OSHA violations</a:t>
            </a: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 </a:t>
            </a:r>
          </a:p>
        </p:txBody>
      </p:sp>
    </p:spTree>
    <p:custDataLst>
      <p:tags r:id="rId1"/>
    </p:custDataLst>
    <p:extLst>
      <p:ext uri="{BB962C8B-B14F-4D97-AF65-F5344CB8AC3E}">
        <p14:creationId xmlns:p14="http://schemas.microsoft.com/office/powerpoint/2010/main" val="2315896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2414336" y="381000"/>
            <a:ext cx="8610600" cy="1293028"/>
          </a:xfrm>
        </p:spPr>
        <p:txBody>
          <a:bodyPr>
            <a:normAutofit/>
          </a:bodyPr>
          <a:lstStyle/>
          <a:p>
            <a:r>
              <a:rPr lang="en-US" altLang="en-US" sz="4400" b="1" dirty="0">
                <a:effectLst>
                  <a:outerShdw blurRad="38100" dist="38100" dir="2700000" algn="tl">
                    <a:srgbClr val="000000">
                      <a:alpha val="43137"/>
                    </a:srgbClr>
                  </a:outerShdw>
                </a:effectLst>
              </a:rPr>
              <a:t>Objectives</a:t>
            </a:r>
          </a:p>
        </p:txBody>
      </p:sp>
      <p:sp>
        <p:nvSpPr>
          <p:cNvPr id="129027" name="Rectangle 3">
            <a:extLst>
              <a:ext uri="{FF2B5EF4-FFF2-40B4-BE49-F238E27FC236}">
                <a16:creationId xmlns="" xmlns:a16="http://schemas.microsoft.com/office/drawing/2014/main" id="{B62651BC-EE9A-4ED7-A504-B6EA85D58BF0}"/>
              </a:ext>
            </a:extLst>
          </p:cNvPr>
          <p:cNvSpPr>
            <a:spLocks noGrp="1" noChangeArrowheads="1"/>
          </p:cNvSpPr>
          <p:nvPr>
            <p:ph idx="1"/>
          </p:nvPr>
        </p:nvSpPr>
        <p:spPr>
          <a:xfrm>
            <a:off x="360329" y="1876100"/>
            <a:ext cx="10664607" cy="4600900"/>
          </a:xfrm>
        </p:spPr>
        <p:txBody>
          <a:bodyPr>
            <a:normAutofit/>
          </a:bodyPr>
          <a:lstStyle/>
          <a:p>
            <a:pPr>
              <a:lnSpc>
                <a:spcPct val="80000"/>
              </a:lnSpc>
            </a:pPr>
            <a:r>
              <a:rPr lang="en-US" altLang="en-US" sz="2400" dirty="0">
                <a:effectLst>
                  <a:outerShdw blurRad="38100" dist="38100" dir="2700000" algn="tl">
                    <a:srgbClr val="000000">
                      <a:alpha val="43137"/>
                    </a:srgbClr>
                  </a:outerShdw>
                </a:effectLst>
              </a:rPr>
              <a:t>Anticipate hazards associated with disaster sites.</a:t>
            </a:r>
          </a:p>
          <a:p>
            <a:pPr>
              <a:lnSpc>
                <a:spcPct val="80000"/>
              </a:lnSpc>
            </a:pPr>
            <a:r>
              <a:rPr lang="en-US" altLang="en-US" sz="2400" dirty="0">
                <a:effectLst>
                  <a:outerShdw blurRad="38100" dist="38100" dir="2700000" algn="tl">
                    <a:srgbClr val="000000">
                      <a:alpha val="43137"/>
                    </a:srgbClr>
                  </a:outerShdw>
                </a:effectLst>
              </a:rPr>
              <a:t>Apply hazard recognition to disaster site operations.</a:t>
            </a:r>
          </a:p>
          <a:p>
            <a:pPr>
              <a:lnSpc>
                <a:spcPct val="80000"/>
              </a:lnSpc>
            </a:pPr>
            <a:r>
              <a:rPr lang="en-US" altLang="en-US" sz="2400" dirty="0">
                <a:effectLst>
                  <a:outerShdw blurRad="38100" dist="38100" dir="2700000" algn="tl">
                    <a:srgbClr val="000000">
                      <a:alpha val="43137"/>
                    </a:srgbClr>
                  </a:outerShdw>
                </a:effectLst>
              </a:rPr>
              <a:t>Evaluate and control identified hazards.</a:t>
            </a:r>
          </a:p>
          <a:p>
            <a:pPr>
              <a:lnSpc>
                <a:spcPct val="80000"/>
              </a:lnSpc>
            </a:pPr>
            <a:r>
              <a:rPr lang="en-US" altLang="en-US" sz="2400" dirty="0">
                <a:effectLst>
                  <a:outerShdw blurRad="38100" dist="38100" dir="2700000" algn="tl">
                    <a:srgbClr val="000000">
                      <a:alpha val="43137"/>
                    </a:srgbClr>
                  </a:outerShdw>
                </a:effectLst>
              </a:rPr>
              <a:t>Apply hierarchy of control. </a:t>
            </a:r>
          </a:p>
          <a:p>
            <a:pPr>
              <a:lnSpc>
                <a:spcPct val="80000"/>
              </a:lnSpc>
            </a:pPr>
            <a:r>
              <a:rPr lang="en-US" altLang="en-US" sz="2400" dirty="0">
                <a:effectLst>
                  <a:outerShdw blurRad="38100" dist="38100" dir="2700000" algn="tl">
                    <a:srgbClr val="000000">
                      <a:alpha val="43137"/>
                    </a:srgbClr>
                  </a:outerShdw>
                </a:effectLst>
              </a:rPr>
              <a:t>List indicators of unstable structure integrity.</a:t>
            </a:r>
          </a:p>
          <a:p>
            <a:pPr>
              <a:lnSpc>
                <a:spcPct val="80000"/>
              </a:lnSpc>
            </a:pPr>
            <a:r>
              <a:rPr lang="en-US" altLang="en-US" sz="2400" dirty="0">
                <a:effectLst>
                  <a:outerShdw blurRad="38100" dist="38100" dir="2700000" algn="tl">
                    <a:srgbClr val="000000">
                      <a:alpha val="43137"/>
                    </a:srgbClr>
                  </a:outerShdw>
                </a:effectLst>
              </a:rPr>
              <a:t>Describe how implementation of an Incident Command System can assist in minimizing exposure to structural collapse hazards.</a:t>
            </a:r>
          </a:p>
          <a:p>
            <a:pPr>
              <a:lnSpc>
                <a:spcPct val="80000"/>
              </a:lnSpc>
            </a:pPr>
            <a:r>
              <a:rPr lang="en-US" altLang="en-US" sz="2400" dirty="0">
                <a:effectLst>
                  <a:outerShdw blurRad="38100" dist="38100" dir="2700000" algn="tl">
                    <a:srgbClr val="000000">
                      <a:alpha val="43137"/>
                    </a:srgbClr>
                  </a:outerShdw>
                </a:effectLst>
              </a:rPr>
              <a:t>List some confined spaces that may be created by a disaster incident.</a:t>
            </a:r>
          </a:p>
          <a:p>
            <a:pPr>
              <a:lnSpc>
                <a:spcPct val="80000"/>
              </a:lnSpc>
            </a:pPr>
            <a:endParaRPr lang="en-US" altLang="en-US" sz="2400" dirty="0">
              <a:effectLst>
                <a:outerShdw blurRad="38100" dist="38100" dir="2700000" algn="tl">
                  <a:srgbClr val="000000">
                    <a:alpha val="43137"/>
                  </a:srgbClr>
                </a:outerShdw>
              </a:effectLst>
            </a:endParaRP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2916623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60CD81-69CC-40DD-8B3F-2B6F123E78D7}"/>
              </a:ext>
            </a:extLst>
          </p:cNvPr>
          <p:cNvPicPr>
            <a:picLocks noChangeAspect="1"/>
          </p:cNvPicPr>
          <p:nvPr/>
        </p:nvPicPr>
        <p:blipFill rotWithShape="1">
          <a:blip r:embed="rId3"/>
          <a:srcRect b="76"/>
          <a:stretch/>
        </p:blipFill>
        <p:spPr>
          <a:xfrm>
            <a:off x="470884" y="2501159"/>
            <a:ext cx="4908557" cy="3703159"/>
          </a:xfrm>
          <a:prstGeom prst="rect">
            <a:avLst/>
          </a:prstGeom>
        </p:spPr>
      </p:pic>
      <p:sp>
        <p:nvSpPr>
          <p:cNvPr id="21506" name="Rectangle 2">
            <a:extLst>
              <a:ext uri="{FF2B5EF4-FFF2-40B4-BE49-F238E27FC236}">
                <a16:creationId xmlns="" xmlns:a16="http://schemas.microsoft.com/office/drawing/2014/main" id="{A290EB5D-01A5-414C-8791-FC0A92612904}"/>
              </a:ext>
            </a:extLst>
          </p:cNvPr>
          <p:cNvSpPr>
            <a:spLocks noGrp="1" noChangeArrowheads="1"/>
          </p:cNvSpPr>
          <p:nvPr>
            <p:ph type="title"/>
          </p:nvPr>
        </p:nvSpPr>
        <p:spPr>
          <a:xfrm>
            <a:off x="2759122" y="381000"/>
            <a:ext cx="8610600" cy="1293028"/>
          </a:xfrm>
        </p:spPr>
        <p:txBody>
          <a:bodyPr>
            <a:normAutofit/>
          </a:bodyPr>
          <a:lstStyle/>
          <a:p>
            <a:r>
              <a:rPr lang="en-US" altLang="en-US" sz="4400" b="1" dirty="0">
                <a:effectLst>
                  <a:outerShdw blurRad="38100" dist="38100" dir="2700000" algn="tl">
                    <a:srgbClr val="000000">
                      <a:alpha val="43137"/>
                    </a:srgbClr>
                  </a:outerShdw>
                </a:effectLst>
              </a:rPr>
              <a:t>Circumstances of Injury</a:t>
            </a:r>
          </a:p>
        </p:txBody>
      </p:sp>
      <p:sp>
        <p:nvSpPr>
          <p:cNvPr id="21507" name="Rectangle 3">
            <a:extLst>
              <a:ext uri="{FF2B5EF4-FFF2-40B4-BE49-F238E27FC236}">
                <a16:creationId xmlns="" xmlns:a16="http://schemas.microsoft.com/office/drawing/2014/main" id="{B7F8833F-3143-4B6C-8F2F-CABE79DB34ED}"/>
              </a:ext>
            </a:extLst>
          </p:cNvPr>
          <p:cNvSpPr>
            <a:spLocks noGrp="1" noChangeArrowheads="1"/>
          </p:cNvSpPr>
          <p:nvPr>
            <p:ph idx="1"/>
          </p:nvPr>
        </p:nvSpPr>
        <p:spPr>
          <a:xfrm>
            <a:off x="5379441" y="2501159"/>
            <a:ext cx="6453169" cy="4024125"/>
          </a:xfrm>
        </p:spPr>
        <p:txBody>
          <a:bodyPr>
            <a:normAutofit/>
          </a:bodyPr>
          <a:lstStyle/>
          <a:p>
            <a:pPr marL="0" indent="0">
              <a:buNone/>
            </a:pPr>
            <a:r>
              <a:rPr lang="en-US" altLang="en-US" sz="2800" b="1" dirty="0">
                <a:effectLst>
                  <a:outerShdw blurRad="38100" dist="38100" dir="2700000" algn="tl">
                    <a:srgbClr val="000000">
                      <a:alpha val="43137"/>
                    </a:srgbClr>
                  </a:outerShdw>
                </a:effectLst>
              </a:rPr>
              <a:t>How Most Injuries </a:t>
            </a:r>
            <a:r>
              <a:rPr lang="en-US" altLang="en-US" sz="2800" b="1" dirty="0" smtClean="0">
                <a:effectLst>
                  <a:outerShdw blurRad="38100" dist="38100" dir="2700000" algn="tl">
                    <a:srgbClr val="000000">
                      <a:alpha val="43137"/>
                    </a:srgbClr>
                  </a:outerShdw>
                </a:effectLst>
              </a:rPr>
              <a:t>Occur:</a:t>
            </a:r>
            <a:endParaRPr lang="en-US" altLang="en-US" sz="2800" b="1" dirty="0">
              <a:effectLst>
                <a:outerShdw blurRad="38100" dist="38100" dir="2700000" algn="tl">
                  <a:srgbClr val="000000">
                    <a:alpha val="43137"/>
                  </a:srgbClr>
                </a:outerShdw>
              </a:effectLst>
            </a:endParaRPr>
          </a:p>
          <a:p>
            <a:pPr lvl="1"/>
            <a:r>
              <a:rPr lang="en-US" altLang="en-US" sz="2800" dirty="0">
                <a:effectLst>
                  <a:outerShdw blurRad="38100" dist="38100" dir="2700000" algn="tl">
                    <a:srgbClr val="000000">
                      <a:alpha val="43137"/>
                    </a:srgbClr>
                  </a:outerShdw>
                </a:effectLst>
              </a:rPr>
              <a:t>Overloading causing turnover</a:t>
            </a:r>
          </a:p>
          <a:p>
            <a:pPr lvl="1"/>
            <a:r>
              <a:rPr lang="en-US" altLang="en-US" sz="2800" dirty="0">
                <a:effectLst>
                  <a:outerShdw blurRad="38100" dist="38100" dir="2700000" algn="tl">
                    <a:srgbClr val="000000">
                      <a:alpha val="43137"/>
                    </a:srgbClr>
                  </a:outerShdw>
                </a:effectLst>
              </a:rPr>
              <a:t>Load instability causing turnover</a:t>
            </a:r>
          </a:p>
          <a:p>
            <a:pPr lvl="1"/>
            <a:r>
              <a:rPr lang="en-US" altLang="en-US" sz="2800" dirty="0">
                <a:effectLst>
                  <a:outerShdw blurRad="38100" dist="38100" dir="2700000" algn="tl">
                    <a:srgbClr val="000000">
                      <a:alpha val="43137"/>
                    </a:srgbClr>
                  </a:outerShdw>
                </a:effectLst>
              </a:rPr>
              <a:t>Obstructions in the path of travel or lift</a:t>
            </a:r>
          </a:p>
          <a:p>
            <a:pPr lvl="1"/>
            <a:r>
              <a:rPr lang="en-US" altLang="en-US" sz="2800" dirty="0">
                <a:effectLst>
                  <a:outerShdw blurRad="38100" dist="38100" dir="2700000" algn="tl">
                    <a:srgbClr val="000000">
                      <a:alpha val="43137"/>
                    </a:srgbClr>
                  </a:outerShdw>
                </a:effectLst>
              </a:rPr>
              <a:t>Using forklift outside of design limitations</a:t>
            </a:r>
          </a:p>
          <a:p>
            <a:pPr lvl="1"/>
            <a:r>
              <a:rPr lang="en-US" altLang="en-US" sz="2800" dirty="0">
                <a:effectLst>
                  <a:outerShdw blurRad="38100" dist="38100" dir="2700000" algn="tl">
                    <a:srgbClr val="000000">
                      <a:alpha val="43137"/>
                    </a:srgbClr>
                  </a:outerShdw>
                </a:effectLst>
              </a:rPr>
              <a:t>Striking a pedestrian</a:t>
            </a:r>
          </a:p>
        </p:txBody>
      </p:sp>
      <p:sp>
        <p:nvSpPr>
          <p:cNvPr id="6" name="Slide Number Placeholder 5">
            <a:extLst>
              <a:ext uri="{FF2B5EF4-FFF2-40B4-BE49-F238E27FC236}">
                <a16:creationId xmlns="" xmlns:a16="http://schemas.microsoft.com/office/drawing/2014/main" id="{7599C960-4C14-456D-818E-212104771BE2}"/>
              </a:ext>
            </a:extLst>
          </p:cNvPr>
          <p:cNvSpPr>
            <a:spLocks noGrp="1"/>
          </p:cNvSpPr>
          <p:nvPr>
            <p:ph type="sldNum" sz="quarter" idx="12"/>
          </p:nvPr>
        </p:nvSpPr>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61D7D5B-417F-4AB9-BAEB-1BD5C628DE9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1288664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C50F8DE-1B80-47AA-81EF-4C6BF48CF5F5}"/>
              </a:ext>
            </a:extLst>
          </p:cNvPr>
          <p:cNvPicPr>
            <a:picLocks noChangeAspect="1"/>
          </p:cNvPicPr>
          <p:nvPr/>
        </p:nvPicPr>
        <p:blipFill rotWithShape="1">
          <a:blip r:embed="rId3"/>
          <a:srcRect r="14"/>
          <a:stretch/>
        </p:blipFill>
        <p:spPr>
          <a:xfrm>
            <a:off x="4940491" y="810651"/>
            <a:ext cx="6717164" cy="5626397"/>
          </a:xfrm>
          <a:prstGeom prst="rect">
            <a:avLst/>
          </a:prstGeom>
        </p:spPr>
      </p:pic>
      <p:sp>
        <p:nvSpPr>
          <p:cNvPr id="169986" name="Rectangle 2">
            <a:extLst>
              <a:ext uri="{FF2B5EF4-FFF2-40B4-BE49-F238E27FC236}">
                <a16:creationId xmlns="" xmlns:a16="http://schemas.microsoft.com/office/drawing/2014/main" id="{7C75C7E6-CA81-486E-B1EF-1D2DB54C79A6}"/>
              </a:ext>
            </a:extLst>
          </p:cNvPr>
          <p:cNvSpPr>
            <a:spLocks noGrp="1" noChangeArrowheads="1"/>
          </p:cNvSpPr>
          <p:nvPr>
            <p:ph type="title"/>
          </p:nvPr>
        </p:nvSpPr>
        <p:spPr>
          <a:xfrm>
            <a:off x="685799" y="764373"/>
            <a:ext cx="3977639" cy="1600200"/>
          </a:xfrm>
        </p:spPr>
        <p:txBody>
          <a:bodyPr anchor="b">
            <a:normAutofit/>
          </a:bodyPr>
          <a:lstStyle/>
          <a:p>
            <a:pPr algn="l"/>
            <a:r>
              <a:rPr lang="en-US" altLang="en-US" sz="3200" b="1" dirty="0">
                <a:effectLst>
                  <a:outerShdw blurRad="38100" dist="38100" dir="2700000" algn="tl">
                    <a:srgbClr val="000000">
                      <a:alpha val="43137"/>
                    </a:srgbClr>
                  </a:outerShdw>
                </a:effectLst>
              </a:rPr>
              <a:t>Example of Standing Orders</a:t>
            </a:r>
          </a:p>
        </p:txBody>
      </p:sp>
      <p:sp>
        <p:nvSpPr>
          <p:cNvPr id="169987" name="Rectangle 3">
            <a:extLst>
              <a:ext uri="{FF2B5EF4-FFF2-40B4-BE49-F238E27FC236}">
                <a16:creationId xmlns="" xmlns:a16="http://schemas.microsoft.com/office/drawing/2014/main" id="{9CBE5F0D-7E63-44B3-9798-486823200713}"/>
              </a:ext>
            </a:extLst>
          </p:cNvPr>
          <p:cNvSpPr>
            <a:spLocks noGrp="1" noChangeArrowheads="1"/>
          </p:cNvSpPr>
          <p:nvPr>
            <p:ph idx="1"/>
          </p:nvPr>
        </p:nvSpPr>
        <p:spPr>
          <a:xfrm>
            <a:off x="225084" y="2364573"/>
            <a:ext cx="4438356" cy="3854112"/>
          </a:xfrm>
        </p:spPr>
        <p:txBody>
          <a:bodyPr>
            <a:normAutofit lnSpcReduction="10000"/>
          </a:bodyPr>
          <a:lstStyle/>
          <a:p>
            <a:pPr marL="342900" indent="-342900"/>
            <a:r>
              <a:rPr lang="en-US" altLang="en-US" sz="2400" dirty="0">
                <a:effectLst>
                  <a:outerShdw blurRad="38100" dist="38100" dir="2700000" algn="tl">
                    <a:srgbClr val="000000">
                      <a:alpha val="43137"/>
                    </a:srgbClr>
                  </a:outerShdw>
                </a:effectLst>
              </a:rPr>
              <a:t>Eating, smoking, and drinking prohibited within the work zone.</a:t>
            </a:r>
          </a:p>
          <a:p>
            <a:pPr marL="342900" indent="-342900"/>
            <a:r>
              <a:rPr lang="en-US" altLang="en-US" sz="2400" dirty="0">
                <a:effectLst>
                  <a:outerShdw blurRad="38100" dist="38100" dir="2700000" algn="tl">
                    <a:srgbClr val="000000">
                      <a:alpha val="43137"/>
                    </a:srgbClr>
                  </a:outerShdw>
                </a:effectLst>
              </a:rPr>
              <a:t>Lighters and matches are not allowed in the work zone.</a:t>
            </a:r>
          </a:p>
          <a:p>
            <a:pPr marL="342900" indent="-342900"/>
            <a:r>
              <a:rPr lang="en-US" altLang="en-US" sz="2400" dirty="0">
                <a:effectLst>
                  <a:outerShdw blurRad="38100" dist="38100" dir="2700000" algn="tl">
                    <a:srgbClr val="000000">
                      <a:alpha val="43137"/>
                    </a:srgbClr>
                  </a:outerShdw>
                </a:effectLst>
              </a:rPr>
              <a:t>Check in at the access entry point before entering the work zone.</a:t>
            </a:r>
          </a:p>
          <a:p>
            <a:pPr marL="342900" indent="-342900"/>
            <a:r>
              <a:rPr lang="en-US" altLang="en-US" sz="2400" dirty="0">
                <a:effectLst>
                  <a:outerShdw blurRad="38100" dist="38100" dir="2700000" algn="tl">
                    <a:srgbClr val="000000">
                      <a:alpha val="43137"/>
                    </a:srgbClr>
                  </a:outerShdw>
                </a:effectLst>
              </a:rPr>
              <a:t>Safety helmets must be worn.</a:t>
            </a:r>
          </a:p>
        </p:txBody>
      </p:sp>
      <p:sp>
        <p:nvSpPr>
          <p:cNvPr id="6" name="Slide Number Placeholder 5">
            <a:extLst>
              <a:ext uri="{FF2B5EF4-FFF2-40B4-BE49-F238E27FC236}">
                <a16:creationId xmlns="" xmlns:a16="http://schemas.microsoft.com/office/drawing/2014/main" id="{2CD8EFF8-4538-4759-BE96-24DCF7100193}"/>
              </a:ext>
            </a:extLst>
          </p:cNvPr>
          <p:cNvSpPr>
            <a:spLocks noGrp="1"/>
          </p:cNvSpPr>
          <p:nvPr>
            <p:ph type="sldNum" sz="quarter" idx="12"/>
          </p:nvPr>
        </p:nvSpPr>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4A041A6-D883-4F3B-A417-571AB7ABF18B}"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021429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 xmlns:a16="http://schemas.microsoft.com/office/drawing/2014/main" id="{1642B6A7-7DED-420B-96D9-77A815C00CE9}"/>
              </a:ext>
            </a:extLst>
          </p:cNvPr>
          <p:cNvSpPr>
            <a:spLocks noGrp="1" noChangeArrowheads="1"/>
          </p:cNvSpPr>
          <p:nvPr>
            <p:ph type="title"/>
          </p:nvPr>
        </p:nvSpPr>
        <p:spPr>
          <a:xfrm>
            <a:off x="2704531" y="380999"/>
            <a:ext cx="8610600" cy="1293028"/>
          </a:xfrm>
        </p:spPr>
        <p:txBody>
          <a:bodyPr>
            <a:normAutofit/>
          </a:bodyPr>
          <a:lstStyle/>
          <a:p>
            <a:r>
              <a:rPr lang="en-US" altLang="en-US" sz="4400" b="1" dirty="0">
                <a:effectLst>
                  <a:outerShdw blurRad="38100" dist="38100" dir="2700000" algn="tl">
                    <a:srgbClr val="000000">
                      <a:alpha val="43137"/>
                    </a:srgbClr>
                  </a:outerShdw>
                </a:effectLst>
              </a:rPr>
              <a:t>Optimum Level of Safety</a:t>
            </a:r>
          </a:p>
        </p:txBody>
      </p:sp>
      <p:sp>
        <p:nvSpPr>
          <p:cNvPr id="144387" name="Rectangle 3">
            <a:extLst>
              <a:ext uri="{FF2B5EF4-FFF2-40B4-BE49-F238E27FC236}">
                <a16:creationId xmlns="" xmlns:a16="http://schemas.microsoft.com/office/drawing/2014/main" id="{44CB9ABC-74C3-4107-BD6E-AB3C2DF2346F}"/>
              </a:ext>
            </a:extLst>
          </p:cNvPr>
          <p:cNvSpPr>
            <a:spLocks noGrp="1" noChangeArrowheads="1"/>
          </p:cNvSpPr>
          <p:nvPr>
            <p:ph sz="half" idx="1"/>
          </p:nvPr>
        </p:nvSpPr>
        <p:spPr>
          <a:xfrm>
            <a:off x="791571" y="1970004"/>
            <a:ext cx="5298460" cy="4497388"/>
          </a:xfrm>
        </p:spPr>
        <p:txBody>
          <a:bodyPr>
            <a:normAutofit/>
          </a:bodyPr>
          <a:lstStyle/>
          <a:p>
            <a:pPr marL="342900" indent="-342900"/>
            <a:r>
              <a:rPr lang="en-US" altLang="en-US" sz="2800" dirty="0" smtClean="0">
                <a:effectLst>
                  <a:outerShdw blurRad="38100" dist="38100" dir="2700000" algn="tl">
                    <a:srgbClr val="000000">
                      <a:alpha val="43137"/>
                    </a:srgbClr>
                  </a:outerShdw>
                </a:effectLst>
              </a:rPr>
              <a:t>Types </a:t>
            </a:r>
            <a:r>
              <a:rPr lang="en-US" altLang="en-US" sz="2800" dirty="0">
                <a:effectLst>
                  <a:outerShdw blurRad="38100" dist="38100" dir="2700000" algn="tl">
                    <a:srgbClr val="000000">
                      <a:alpha val="43137"/>
                    </a:srgbClr>
                  </a:outerShdw>
                </a:effectLst>
              </a:rPr>
              <a:t>of risk and hazards to which they will be exposed</a:t>
            </a:r>
          </a:p>
          <a:p>
            <a:pPr marL="342900" indent="-342900"/>
            <a:r>
              <a:rPr lang="en-US" altLang="en-US" sz="2800" dirty="0">
                <a:effectLst>
                  <a:outerShdw blurRad="38100" dist="38100" dir="2700000" algn="tl">
                    <a:srgbClr val="000000">
                      <a:alpha val="43137"/>
                    </a:srgbClr>
                  </a:outerShdw>
                </a:effectLst>
              </a:rPr>
              <a:t>Building construction types and characteristics</a:t>
            </a:r>
          </a:p>
          <a:p>
            <a:pPr marL="342900" indent="-342900"/>
            <a:r>
              <a:rPr lang="en-US" altLang="en-US" sz="2800" dirty="0">
                <a:effectLst>
                  <a:outerShdw blurRad="38100" dist="38100" dir="2700000" algn="tl">
                    <a:srgbClr val="000000">
                      <a:alpha val="43137"/>
                    </a:srgbClr>
                  </a:outerShdw>
                </a:effectLst>
              </a:rPr>
              <a:t>M</a:t>
            </a:r>
            <a:r>
              <a:rPr lang="en-US" altLang="en-US" sz="2800" dirty="0" smtClean="0">
                <a:effectLst>
                  <a:outerShdw blurRad="38100" dist="38100" dir="2700000" algn="tl">
                    <a:srgbClr val="000000">
                      <a:alpha val="43137"/>
                    </a:srgbClr>
                  </a:outerShdw>
                </a:effectLst>
              </a:rPr>
              <a:t>anner </a:t>
            </a:r>
            <a:r>
              <a:rPr lang="en-US" altLang="en-US" sz="2800" dirty="0">
                <a:effectLst>
                  <a:outerShdw blurRad="38100" dist="38100" dir="2700000" algn="tl">
                    <a:srgbClr val="000000">
                      <a:alpha val="43137"/>
                    </a:srgbClr>
                  </a:outerShdw>
                </a:effectLst>
              </a:rPr>
              <a:t>of building collapse</a:t>
            </a:r>
          </a:p>
          <a:p>
            <a:pPr marL="342900" indent="-342900"/>
            <a:r>
              <a:rPr lang="en-US" altLang="en-US" sz="2800" dirty="0">
                <a:effectLst>
                  <a:outerShdw blurRad="38100" dist="38100" dir="2700000" algn="tl">
                    <a:srgbClr val="000000">
                      <a:alpha val="43137"/>
                    </a:srgbClr>
                  </a:outerShdw>
                </a:effectLst>
              </a:rPr>
              <a:t>Indicators of compromised structure integrity</a:t>
            </a:r>
          </a:p>
        </p:txBody>
      </p:sp>
      <p:sp>
        <p:nvSpPr>
          <p:cNvPr id="144388" name="Rectangle 4">
            <a:extLst>
              <a:ext uri="{FF2B5EF4-FFF2-40B4-BE49-F238E27FC236}">
                <a16:creationId xmlns="" xmlns:a16="http://schemas.microsoft.com/office/drawing/2014/main" id="{A1F0DC47-03C9-40AA-940E-A394D9BE9953}"/>
              </a:ext>
            </a:extLst>
          </p:cNvPr>
          <p:cNvSpPr>
            <a:spLocks noGrp="1" noChangeArrowheads="1"/>
          </p:cNvSpPr>
          <p:nvPr>
            <p:ph sz="half" idx="2"/>
          </p:nvPr>
        </p:nvSpPr>
        <p:spPr>
          <a:xfrm>
            <a:off x="6360734" y="1970004"/>
            <a:ext cx="5145465" cy="4302125"/>
          </a:xfrm>
        </p:spPr>
        <p:txBody>
          <a:bodyPr>
            <a:noAutofit/>
          </a:bodyPr>
          <a:lstStyle/>
          <a:p>
            <a:pPr marL="342900" indent="-342900"/>
            <a:r>
              <a:rPr lang="en-US" altLang="en-US" sz="2800" dirty="0">
                <a:effectLst>
                  <a:outerShdw blurRad="38100" dist="38100" dir="2700000" algn="tl">
                    <a:srgbClr val="000000">
                      <a:alpha val="43137"/>
                    </a:srgbClr>
                  </a:outerShdw>
                </a:effectLst>
              </a:rPr>
              <a:t>Types of voids and areas of survivability</a:t>
            </a:r>
          </a:p>
          <a:p>
            <a:pPr marL="342900" indent="-342900"/>
            <a:r>
              <a:rPr lang="en-US" altLang="en-US" sz="2800" dirty="0">
                <a:effectLst>
                  <a:outerShdw blurRad="38100" dist="38100" dir="2700000" algn="tl">
                    <a:srgbClr val="000000">
                      <a:alpha val="43137"/>
                    </a:srgbClr>
                  </a:outerShdw>
                </a:effectLst>
              </a:rPr>
              <a:t>Personal protective safety equipment</a:t>
            </a:r>
          </a:p>
          <a:p>
            <a:pPr marL="342900" indent="-342900"/>
            <a:r>
              <a:rPr lang="en-US" altLang="en-US" sz="2800" dirty="0">
                <a:effectLst>
                  <a:outerShdw blurRad="38100" dist="38100" dir="2700000" algn="tl">
                    <a:srgbClr val="000000">
                      <a:alpha val="43137"/>
                    </a:srgbClr>
                  </a:outerShdw>
                </a:effectLst>
              </a:rPr>
              <a:t>Safety hazards that may be present at disaster sites that involve CBRNE agents</a:t>
            </a:r>
          </a:p>
          <a:p>
            <a:pPr marL="342900" indent="-342900"/>
            <a:r>
              <a:rPr lang="en-US" altLang="en-US" sz="2800" dirty="0">
                <a:effectLst>
                  <a:outerShdw blurRad="38100" dist="38100" dir="2700000" algn="tl">
                    <a:srgbClr val="000000">
                      <a:alpha val="43137"/>
                    </a:srgbClr>
                  </a:outerShdw>
                </a:effectLst>
              </a:rPr>
              <a:t>Safe zones and escape routes</a:t>
            </a:r>
          </a:p>
        </p:txBody>
      </p:sp>
      <p:sp>
        <p:nvSpPr>
          <p:cNvPr id="7" name="Slide Number Placeholder 6">
            <a:extLst>
              <a:ext uri="{FF2B5EF4-FFF2-40B4-BE49-F238E27FC236}">
                <a16:creationId xmlns="" xmlns:a16="http://schemas.microsoft.com/office/drawing/2014/main" id="{E0CE8461-2FD9-4A06-B696-C6A8B1048A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CA85F-0699-43EE-92F4-9E5BEF99762B}"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2836938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 xmlns:a16="http://schemas.microsoft.com/office/drawing/2014/main" id="{D6AED1FF-25DA-4774-980D-DDDCA7DB6E44}"/>
              </a:ext>
            </a:extLst>
          </p:cNvPr>
          <p:cNvSpPr>
            <a:spLocks noGrp="1" noChangeArrowheads="1"/>
          </p:cNvSpPr>
          <p:nvPr>
            <p:ph type="title"/>
          </p:nvPr>
        </p:nvSpPr>
        <p:spPr>
          <a:xfrm>
            <a:off x="2499815" y="177315"/>
            <a:ext cx="8610600" cy="1293028"/>
          </a:xfrm>
        </p:spPr>
        <p:txBody>
          <a:bodyPr>
            <a:normAutofit/>
          </a:bodyPr>
          <a:lstStyle/>
          <a:p>
            <a:r>
              <a:rPr lang="en-US" altLang="en-US" sz="4400" b="1" dirty="0">
                <a:effectLst>
                  <a:outerShdw blurRad="38100" dist="38100" dir="2700000" algn="tl">
                    <a:srgbClr val="000000">
                      <a:alpha val="43137"/>
                    </a:srgbClr>
                  </a:outerShdw>
                </a:effectLst>
              </a:rPr>
              <a:t>Building Instability</a:t>
            </a:r>
          </a:p>
        </p:txBody>
      </p:sp>
      <p:sp>
        <p:nvSpPr>
          <p:cNvPr id="145411" name="Rectangle 3">
            <a:extLst>
              <a:ext uri="{FF2B5EF4-FFF2-40B4-BE49-F238E27FC236}">
                <a16:creationId xmlns="" xmlns:a16="http://schemas.microsoft.com/office/drawing/2014/main" id="{9B8DE940-21DE-4550-ACC8-725FD0B87A4C}"/>
              </a:ext>
            </a:extLst>
          </p:cNvPr>
          <p:cNvSpPr>
            <a:spLocks noGrp="1" noChangeArrowheads="1"/>
          </p:cNvSpPr>
          <p:nvPr>
            <p:ph idx="1"/>
          </p:nvPr>
        </p:nvSpPr>
        <p:spPr>
          <a:xfrm>
            <a:off x="917812" y="1812422"/>
            <a:ext cx="10820400" cy="4024125"/>
          </a:xfrm>
        </p:spPr>
        <p:txBody>
          <a:bodyPr>
            <a:noAutofit/>
          </a:bodyPr>
          <a:lstStyle/>
          <a:p>
            <a:pPr marL="0" indent="0">
              <a:buNone/>
            </a:pPr>
            <a:r>
              <a:rPr lang="en-US" altLang="en-US" sz="2400" b="1" dirty="0">
                <a:effectLst>
                  <a:outerShdw blurRad="38100" dist="38100" dir="2700000" algn="tl">
                    <a:srgbClr val="000000">
                      <a:alpha val="43137"/>
                    </a:srgbClr>
                  </a:outerShdw>
                </a:effectLst>
              </a:rPr>
              <a:t>R</a:t>
            </a:r>
            <a:r>
              <a:rPr lang="en-US" altLang="en-US" sz="2400" b="1" dirty="0" smtClean="0">
                <a:effectLst>
                  <a:outerShdw blurRad="38100" dist="38100" dir="2700000" algn="tl">
                    <a:srgbClr val="000000">
                      <a:alpha val="43137"/>
                    </a:srgbClr>
                  </a:outerShdw>
                </a:effectLst>
              </a:rPr>
              <a:t>isks </a:t>
            </a:r>
            <a:r>
              <a:rPr lang="en-US" altLang="en-US" sz="2400" b="1" dirty="0">
                <a:effectLst>
                  <a:outerShdw blurRad="38100" dist="38100" dir="2700000" algn="tl">
                    <a:srgbClr val="000000">
                      <a:alpha val="43137"/>
                    </a:srgbClr>
                  </a:outerShdw>
                </a:effectLst>
              </a:rPr>
              <a:t>include:</a:t>
            </a:r>
          </a:p>
          <a:p>
            <a:pPr marL="742950" lvl="1" indent="-285750"/>
            <a:r>
              <a:rPr lang="en-US" altLang="en-US" sz="2400" dirty="0">
                <a:effectLst>
                  <a:outerShdw blurRad="38100" dist="38100" dir="2700000" algn="tl">
                    <a:srgbClr val="000000">
                      <a:alpha val="43137"/>
                    </a:srgbClr>
                  </a:outerShdw>
                </a:effectLst>
              </a:rPr>
              <a:t>Falling material and flying objects</a:t>
            </a:r>
          </a:p>
          <a:p>
            <a:pPr marL="742950" lvl="1" indent="-285750"/>
            <a:r>
              <a:rPr lang="en-US" altLang="en-US" sz="2400" dirty="0">
                <a:effectLst>
                  <a:outerShdw blurRad="38100" dist="38100" dir="2700000" algn="tl">
                    <a:srgbClr val="000000">
                      <a:alpha val="43137"/>
                    </a:srgbClr>
                  </a:outerShdw>
                </a:effectLst>
              </a:rPr>
              <a:t>Secondary collapse of unstable structures</a:t>
            </a:r>
          </a:p>
          <a:p>
            <a:pPr marL="742950" lvl="1" indent="-285750"/>
            <a:r>
              <a:rPr lang="en-US" altLang="en-US" sz="2400" dirty="0">
                <a:effectLst>
                  <a:outerShdw blurRad="38100" dist="38100" dir="2700000" algn="tl">
                    <a:srgbClr val="000000">
                      <a:alpha val="43137"/>
                    </a:srgbClr>
                  </a:outerShdw>
                </a:effectLst>
              </a:rPr>
              <a:t>Fire and explosion</a:t>
            </a:r>
          </a:p>
          <a:p>
            <a:pPr marL="742950" lvl="1" indent="-285750"/>
            <a:r>
              <a:rPr lang="en-US" altLang="en-US" sz="2400" dirty="0">
                <a:effectLst>
                  <a:outerShdw blurRad="38100" dist="38100" dir="2700000" algn="tl">
                    <a:srgbClr val="000000">
                      <a:alpha val="43137"/>
                    </a:srgbClr>
                  </a:outerShdw>
                </a:effectLst>
              </a:rPr>
              <a:t>Fall or tripping hazards from uneven surfaces</a:t>
            </a:r>
          </a:p>
          <a:p>
            <a:pPr marL="742950" lvl="1" indent="-285750"/>
            <a:r>
              <a:rPr lang="en-US" altLang="en-US" sz="2400" dirty="0">
                <a:effectLst>
                  <a:outerShdw blurRad="38100" dist="38100" dir="2700000" algn="tl">
                    <a:srgbClr val="000000">
                      <a:alpha val="43137"/>
                    </a:srgbClr>
                  </a:outerShdw>
                </a:effectLst>
              </a:rPr>
              <a:t>Exposure to smoke, dust, and particulates</a:t>
            </a:r>
          </a:p>
          <a:p>
            <a:pPr marL="742950" lvl="1" indent="-285750"/>
            <a:r>
              <a:rPr lang="en-US" altLang="en-US" sz="2400" dirty="0">
                <a:effectLst>
                  <a:outerShdw blurRad="38100" dist="38100" dir="2700000" algn="tl">
                    <a:srgbClr val="000000">
                      <a:alpha val="43137"/>
                    </a:srgbClr>
                  </a:outerShdw>
                </a:effectLst>
              </a:rPr>
              <a:t>Excessive noise</a:t>
            </a:r>
          </a:p>
          <a:p>
            <a:pPr marL="342900" indent="-342900"/>
            <a:r>
              <a:rPr lang="en-US" altLang="en-US" sz="2400" dirty="0">
                <a:effectLst>
                  <a:outerShdw blurRad="38100" dist="38100" dir="2700000" algn="tl">
                    <a:srgbClr val="000000">
                      <a:alpha val="43137"/>
                    </a:srgbClr>
                  </a:outerShdw>
                </a:effectLst>
              </a:rPr>
              <a:t>Unstable, partially collapsed, or totally collapsed structures</a:t>
            </a:r>
          </a:p>
          <a:p>
            <a:pPr marL="342900" indent="-342900"/>
            <a:r>
              <a:rPr lang="en-US" altLang="en-US" sz="2400" dirty="0">
                <a:effectLst>
                  <a:outerShdw blurRad="38100" dist="38100" dir="2700000" algn="tl">
                    <a:srgbClr val="000000">
                      <a:alpha val="43137"/>
                    </a:srgbClr>
                  </a:outerShdw>
                </a:effectLst>
              </a:rPr>
              <a:t>D</a:t>
            </a:r>
            <a:r>
              <a:rPr lang="en-US" altLang="en-US" sz="2400" dirty="0" smtClean="0">
                <a:effectLst>
                  <a:outerShdw blurRad="38100" dist="38100" dir="2700000" algn="tl">
                    <a:srgbClr val="000000">
                      <a:alpha val="43137"/>
                    </a:srgbClr>
                  </a:outerShdw>
                </a:effectLst>
              </a:rPr>
              <a:t>ifferent</a:t>
            </a:r>
            <a:r>
              <a:rPr lang="en-US" altLang="en-US" sz="2400" dirty="0">
                <a:effectLst>
                  <a:outerShdw blurRad="38100" dist="38100" dir="2700000" algn="tl">
                    <a:srgbClr val="000000">
                      <a:alpha val="43137"/>
                    </a:srgbClr>
                  </a:outerShdw>
                </a:effectLst>
              </a:rPr>
              <a:t>, extended, or unusual chain of command</a:t>
            </a:r>
          </a:p>
          <a:p>
            <a:pPr marL="342900" indent="-342900"/>
            <a:r>
              <a:rPr lang="en-US" altLang="en-US" sz="2400" dirty="0" smtClean="0">
                <a:effectLst>
                  <a:outerShdw blurRad="38100" dist="38100" dir="2700000" algn="tl">
                    <a:srgbClr val="000000">
                      <a:alpha val="43137"/>
                    </a:srgbClr>
                  </a:outerShdw>
                </a:effectLst>
              </a:rPr>
              <a:t>Extended </a:t>
            </a:r>
            <a:r>
              <a:rPr lang="en-US" altLang="en-US" sz="2400" dirty="0">
                <a:effectLst>
                  <a:outerShdw blurRad="38100" dist="38100" dir="2700000" algn="tl">
                    <a:srgbClr val="000000">
                      <a:alpha val="43137"/>
                    </a:srgbClr>
                  </a:outerShdw>
                </a:effectLst>
              </a:rPr>
              <a:t>pre-job, or pre-task orientation period</a:t>
            </a:r>
          </a:p>
          <a:p>
            <a:pPr marL="342900" indent="-342900"/>
            <a:r>
              <a:rPr lang="en-US" altLang="en-US" sz="2400" dirty="0">
                <a:effectLst>
                  <a:outerShdw blurRad="38100" dist="38100" dir="2700000" algn="tl">
                    <a:srgbClr val="000000">
                      <a:alpha val="43137"/>
                    </a:srgbClr>
                  </a:outerShdw>
                </a:effectLst>
              </a:rPr>
              <a:t>Unexpected, unknown, undocumented hazardous material</a:t>
            </a:r>
          </a:p>
          <a:p>
            <a:pPr marL="742950" lvl="1" indent="-285750"/>
            <a:endParaRPr lang="en-US" altLang="en-US" sz="2400" dirty="0">
              <a:effectLst>
                <a:outerShdw blurRad="38100" dist="38100" dir="2700000" algn="tl">
                  <a:srgbClr val="000000">
                    <a:alpha val="43137"/>
                  </a:srgbClr>
                </a:outerShdw>
              </a:effectLst>
            </a:endParaRPr>
          </a:p>
        </p:txBody>
      </p:sp>
      <p:sp>
        <p:nvSpPr>
          <p:cNvPr id="6" name="Slide Number Placeholder 5">
            <a:extLst>
              <a:ext uri="{FF2B5EF4-FFF2-40B4-BE49-F238E27FC236}">
                <a16:creationId xmlns="" xmlns:a16="http://schemas.microsoft.com/office/drawing/2014/main" id="{2730E11E-58AC-479C-8A95-B3B664375A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CED8BC-D511-4A10-972D-2204F1CF5C47}"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448250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 xmlns:a16="http://schemas.microsoft.com/office/drawing/2014/main" id="{3C721BB3-818B-4954-A57F-C973A3D0F9C3}"/>
              </a:ext>
            </a:extLst>
          </p:cNvPr>
          <p:cNvSpPr>
            <a:spLocks noGrp="1" noChangeArrowheads="1"/>
          </p:cNvSpPr>
          <p:nvPr>
            <p:ph type="title"/>
          </p:nvPr>
        </p:nvSpPr>
        <p:spPr>
          <a:xfrm>
            <a:off x="2895600" y="563562"/>
            <a:ext cx="8610600" cy="1293028"/>
          </a:xfrm>
        </p:spPr>
        <p:txBody>
          <a:bodyPr>
            <a:normAutofit/>
          </a:bodyPr>
          <a:lstStyle/>
          <a:p>
            <a:r>
              <a:rPr lang="en-US" altLang="en-US" sz="4400" b="1" dirty="0">
                <a:effectLst>
                  <a:outerShdw blurRad="38100" dist="38100" dir="2700000" algn="tl">
                    <a:srgbClr val="000000">
                      <a:alpha val="43137"/>
                    </a:srgbClr>
                  </a:outerShdw>
                </a:effectLst>
              </a:rPr>
              <a:t>Types of Structure Collapse</a:t>
            </a:r>
          </a:p>
        </p:txBody>
      </p:sp>
      <p:sp>
        <p:nvSpPr>
          <p:cNvPr id="158723" name="Rectangle 3">
            <a:extLst>
              <a:ext uri="{FF2B5EF4-FFF2-40B4-BE49-F238E27FC236}">
                <a16:creationId xmlns="" xmlns:a16="http://schemas.microsoft.com/office/drawing/2014/main" id="{0CF315F7-F7D0-4975-B8A1-B8097E7839E7}"/>
              </a:ext>
            </a:extLst>
          </p:cNvPr>
          <p:cNvSpPr>
            <a:spLocks noGrp="1" noChangeArrowheads="1"/>
          </p:cNvSpPr>
          <p:nvPr>
            <p:ph idx="1"/>
          </p:nvPr>
        </p:nvSpPr>
        <p:spPr>
          <a:xfrm>
            <a:off x="1066800" y="2115662"/>
            <a:ext cx="3657600" cy="4024125"/>
          </a:xfrm>
        </p:spPr>
        <p:txBody>
          <a:bodyPr>
            <a:normAutofit/>
          </a:bodyPr>
          <a:lstStyle/>
          <a:p>
            <a:pPr marL="0" indent="0">
              <a:buNone/>
            </a:pPr>
            <a:r>
              <a:rPr lang="en-US" altLang="en-US" sz="2800" b="1" dirty="0">
                <a:effectLst>
                  <a:outerShdw blurRad="38100" dist="38100" dir="2700000" algn="tl">
                    <a:srgbClr val="000000">
                      <a:alpha val="43137"/>
                    </a:srgbClr>
                  </a:outerShdw>
                </a:effectLst>
              </a:rPr>
              <a:t>V-Shaped</a:t>
            </a:r>
          </a:p>
          <a:p>
            <a:r>
              <a:rPr lang="en-US" altLang="en-US" sz="2400" dirty="0">
                <a:effectLst>
                  <a:outerShdw blurRad="38100" dist="38100" dir="2700000" algn="tl">
                    <a:srgbClr val="000000">
                      <a:alpha val="43137"/>
                    </a:srgbClr>
                  </a:outerShdw>
                </a:effectLst>
              </a:rPr>
              <a:t>Survivability in the void spaces.</a:t>
            </a:r>
          </a:p>
          <a:p>
            <a:endParaRPr lang="en-US" altLang="en-US" sz="1100" dirty="0">
              <a:effectLst>
                <a:outerShdw blurRad="38100" dist="38100" dir="2700000" algn="tl">
                  <a:srgbClr val="000000">
                    <a:alpha val="43137"/>
                  </a:srgbClr>
                </a:outerShdw>
              </a:effectLst>
            </a:endParaRPr>
          </a:p>
          <a:p>
            <a:pPr marL="342900" indent="-342900"/>
            <a:r>
              <a:rPr lang="en-US" altLang="en-US" sz="2400" dirty="0">
                <a:effectLst>
                  <a:outerShdw blurRad="38100" dist="38100" dir="2700000" algn="tl">
                    <a:srgbClr val="000000">
                      <a:alpha val="43137"/>
                    </a:srgbClr>
                  </a:outerShdw>
                </a:effectLst>
              </a:rPr>
              <a:t>Supporting walls will often be intact but can not be trusted.</a:t>
            </a:r>
          </a:p>
        </p:txBody>
      </p:sp>
      <p:sp>
        <p:nvSpPr>
          <p:cNvPr id="6" name="Slide Number Placeholder 5">
            <a:extLst>
              <a:ext uri="{FF2B5EF4-FFF2-40B4-BE49-F238E27FC236}">
                <a16:creationId xmlns="" xmlns:a16="http://schemas.microsoft.com/office/drawing/2014/main" id="{9B7CFF65-E140-44C7-BD45-6484EBEFF2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807B2D-FB56-4BB6-9EDC-CF95A8A9AE82}"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pic>
        <p:nvPicPr>
          <p:cNvPr id="2" name="Picture 1">
            <a:extLst>
              <a:ext uri="{FF2B5EF4-FFF2-40B4-BE49-F238E27FC236}">
                <a16:creationId xmlns="" xmlns:a16="http://schemas.microsoft.com/office/drawing/2014/main" id="{A06271A1-6876-495A-BC2A-BFC521FC6C1D}"/>
              </a:ext>
            </a:extLst>
          </p:cNvPr>
          <p:cNvPicPr>
            <a:picLocks noChangeAspect="1"/>
          </p:cNvPicPr>
          <p:nvPr/>
        </p:nvPicPr>
        <p:blipFill>
          <a:blip r:embed="rId3"/>
          <a:stretch>
            <a:fillRect/>
          </a:stretch>
        </p:blipFill>
        <p:spPr>
          <a:xfrm>
            <a:off x="4817660" y="2115662"/>
            <a:ext cx="6857586" cy="4303727"/>
          </a:xfrm>
          <a:prstGeom prst="rect">
            <a:avLst/>
          </a:prstGeom>
        </p:spPr>
      </p:pic>
    </p:spTree>
    <p:custDataLst>
      <p:tags r:id="rId1"/>
    </p:custDataLst>
    <p:extLst>
      <p:ext uri="{BB962C8B-B14F-4D97-AF65-F5344CB8AC3E}">
        <p14:creationId xmlns:p14="http://schemas.microsoft.com/office/powerpoint/2010/main" val="192822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 xmlns:a16="http://schemas.microsoft.com/office/drawing/2014/main" id="{3C721BB3-818B-4954-A57F-C973A3D0F9C3}"/>
              </a:ext>
            </a:extLst>
          </p:cNvPr>
          <p:cNvSpPr>
            <a:spLocks noGrp="1" noChangeArrowheads="1"/>
          </p:cNvSpPr>
          <p:nvPr>
            <p:ph type="title"/>
          </p:nvPr>
        </p:nvSpPr>
        <p:spPr>
          <a:xfrm>
            <a:off x="2895600" y="563562"/>
            <a:ext cx="8610600" cy="1293028"/>
          </a:xfrm>
        </p:spPr>
        <p:txBody>
          <a:bodyPr>
            <a:normAutofit/>
          </a:bodyPr>
          <a:lstStyle/>
          <a:p>
            <a:r>
              <a:rPr lang="en-US" altLang="en-US" sz="4400" b="1" dirty="0">
                <a:effectLst>
                  <a:outerShdw blurRad="38100" dist="38100" dir="2700000" algn="tl">
                    <a:srgbClr val="000000">
                      <a:alpha val="43137"/>
                    </a:srgbClr>
                  </a:outerShdw>
                </a:effectLst>
              </a:rPr>
              <a:t>Types of Structure Collapse</a:t>
            </a:r>
          </a:p>
        </p:txBody>
      </p:sp>
      <p:sp>
        <p:nvSpPr>
          <p:cNvPr id="158723" name="Rectangle 3">
            <a:extLst>
              <a:ext uri="{FF2B5EF4-FFF2-40B4-BE49-F238E27FC236}">
                <a16:creationId xmlns="" xmlns:a16="http://schemas.microsoft.com/office/drawing/2014/main" id="{0CF315F7-F7D0-4975-B8A1-B8097E7839E7}"/>
              </a:ext>
            </a:extLst>
          </p:cNvPr>
          <p:cNvSpPr>
            <a:spLocks noGrp="1" noChangeArrowheads="1"/>
          </p:cNvSpPr>
          <p:nvPr>
            <p:ph idx="1"/>
          </p:nvPr>
        </p:nvSpPr>
        <p:spPr>
          <a:xfrm>
            <a:off x="685799" y="2194560"/>
            <a:ext cx="3476767" cy="4024125"/>
          </a:xfrm>
        </p:spPr>
        <p:txBody>
          <a:bodyPr>
            <a:normAutofit/>
          </a:bodyPr>
          <a:lstStyle/>
          <a:p>
            <a:pPr marL="0" indent="0">
              <a:buNone/>
            </a:pPr>
            <a:r>
              <a:rPr lang="en-US" altLang="en-US" sz="2800" b="1" dirty="0">
                <a:effectLst>
                  <a:outerShdw blurRad="38100" dist="38100" dir="2700000" algn="tl">
                    <a:srgbClr val="000000">
                      <a:alpha val="43137"/>
                    </a:srgbClr>
                  </a:outerShdw>
                </a:effectLst>
              </a:rPr>
              <a:t>Pancake Collapse</a:t>
            </a:r>
          </a:p>
          <a:p>
            <a:r>
              <a:rPr lang="en-US" altLang="en-US" sz="2400" dirty="0">
                <a:effectLst>
                  <a:outerShdw blurRad="38100" dist="38100" dir="2700000" algn="tl">
                    <a:srgbClr val="000000">
                      <a:alpha val="43137"/>
                    </a:srgbClr>
                  </a:outerShdw>
                </a:effectLst>
              </a:rPr>
              <a:t>Void space is almost completely gone.</a:t>
            </a:r>
          </a:p>
          <a:p>
            <a:r>
              <a:rPr lang="en-US" altLang="en-US" sz="2400" dirty="0">
                <a:effectLst>
                  <a:outerShdw blurRad="38100" dist="38100" dir="2700000" algn="tl">
                    <a:srgbClr val="000000">
                      <a:alpha val="43137"/>
                    </a:srgbClr>
                  </a:outerShdw>
                </a:effectLst>
              </a:rPr>
              <a:t>Survivability in this type of collapse is greatly reduced.</a:t>
            </a:r>
          </a:p>
          <a:p>
            <a:pPr marL="0" indent="0">
              <a:buNone/>
            </a:pPr>
            <a:endParaRPr lang="en-US" altLang="en-US" sz="2800" b="1" dirty="0">
              <a:effectLst>
                <a:outerShdw blurRad="38100" dist="38100" dir="2700000" algn="tl">
                  <a:srgbClr val="000000">
                    <a:alpha val="43137"/>
                  </a:srgbClr>
                </a:outerShdw>
              </a:effectLst>
            </a:endParaRPr>
          </a:p>
          <a:p>
            <a:pPr marL="342900" indent="-342900"/>
            <a:endParaRPr lang="en-US" altLang="en-US" sz="2400" dirty="0">
              <a:effectLst>
                <a:outerShdw blurRad="38100" dist="38100" dir="2700000" algn="tl">
                  <a:srgbClr val="000000">
                    <a:alpha val="43137"/>
                  </a:srgbClr>
                </a:outerShdw>
              </a:effectLst>
            </a:endParaRPr>
          </a:p>
        </p:txBody>
      </p:sp>
      <p:sp>
        <p:nvSpPr>
          <p:cNvPr id="6" name="Slide Number Placeholder 5">
            <a:extLst>
              <a:ext uri="{FF2B5EF4-FFF2-40B4-BE49-F238E27FC236}">
                <a16:creationId xmlns="" xmlns:a16="http://schemas.microsoft.com/office/drawing/2014/main" id="{9B7CFF65-E140-44C7-BD45-6484EBEFF2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807B2D-FB56-4BB6-9EDC-CF95A8A9AE82}"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pic>
        <p:nvPicPr>
          <p:cNvPr id="2" name="Picture 1">
            <a:extLst>
              <a:ext uri="{FF2B5EF4-FFF2-40B4-BE49-F238E27FC236}">
                <a16:creationId xmlns="" xmlns:a16="http://schemas.microsoft.com/office/drawing/2014/main" id="{ADB86B46-168E-417B-807E-769805F496BD}"/>
              </a:ext>
            </a:extLst>
          </p:cNvPr>
          <p:cNvPicPr>
            <a:picLocks noChangeAspect="1"/>
          </p:cNvPicPr>
          <p:nvPr/>
        </p:nvPicPr>
        <p:blipFill>
          <a:blip r:embed="rId3"/>
          <a:stretch>
            <a:fillRect/>
          </a:stretch>
        </p:blipFill>
        <p:spPr>
          <a:xfrm>
            <a:off x="3483013" y="2320119"/>
            <a:ext cx="8363471" cy="4056655"/>
          </a:xfrm>
          <a:prstGeom prst="rect">
            <a:avLst/>
          </a:prstGeom>
        </p:spPr>
      </p:pic>
    </p:spTree>
    <p:custDataLst>
      <p:tags r:id="rId1"/>
    </p:custDataLst>
    <p:extLst>
      <p:ext uri="{BB962C8B-B14F-4D97-AF65-F5344CB8AC3E}">
        <p14:creationId xmlns:p14="http://schemas.microsoft.com/office/powerpoint/2010/main" val="4286787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 xmlns:a16="http://schemas.microsoft.com/office/drawing/2014/main" id="{3C721BB3-818B-4954-A57F-C973A3D0F9C3}"/>
              </a:ext>
            </a:extLst>
          </p:cNvPr>
          <p:cNvSpPr>
            <a:spLocks noGrp="1" noChangeArrowheads="1"/>
          </p:cNvSpPr>
          <p:nvPr>
            <p:ph type="title"/>
          </p:nvPr>
        </p:nvSpPr>
        <p:spPr>
          <a:xfrm>
            <a:off x="2895600" y="537456"/>
            <a:ext cx="8610600" cy="1293028"/>
          </a:xfrm>
        </p:spPr>
        <p:txBody>
          <a:bodyPr>
            <a:normAutofit/>
          </a:bodyPr>
          <a:lstStyle/>
          <a:p>
            <a:r>
              <a:rPr lang="en-US" altLang="en-US" sz="4400" b="1" dirty="0">
                <a:effectLst>
                  <a:outerShdw blurRad="38100" dist="38100" dir="2700000" algn="tl">
                    <a:srgbClr val="000000">
                      <a:alpha val="43137"/>
                    </a:srgbClr>
                  </a:outerShdw>
                </a:effectLst>
              </a:rPr>
              <a:t>Types of Structure Collapse</a:t>
            </a:r>
          </a:p>
        </p:txBody>
      </p:sp>
      <p:sp>
        <p:nvSpPr>
          <p:cNvPr id="158723" name="Rectangle 3">
            <a:extLst>
              <a:ext uri="{FF2B5EF4-FFF2-40B4-BE49-F238E27FC236}">
                <a16:creationId xmlns="" xmlns:a16="http://schemas.microsoft.com/office/drawing/2014/main" id="{0CF315F7-F7D0-4975-B8A1-B8097E7839E7}"/>
              </a:ext>
            </a:extLst>
          </p:cNvPr>
          <p:cNvSpPr>
            <a:spLocks noGrp="1" noChangeArrowheads="1"/>
          </p:cNvSpPr>
          <p:nvPr>
            <p:ph idx="1"/>
          </p:nvPr>
        </p:nvSpPr>
        <p:spPr>
          <a:xfrm>
            <a:off x="8061733" y="2075649"/>
            <a:ext cx="3444467" cy="4024125"/>
          </a:xfrm>
        </p:spPr>
        <p:txBody>
          <a:bodyPr>
            <a:noAutofit/>
          </a:bodyPr>
          <a:lstStyle/>
          <a:p>
            <a:pPr marL="0" indent="0">
              <a:buNone/>
            </a:pPr>
            <a:r>
              <a:rPr lang="en-US" altLang="en-US" sz="2800" b="1" dirty="0">
                <a:effectLst>
                  <a:outerShdw blurRad="38100" dist="38100" dir="2700000" algn="tl">
                    <a:srgbClr val="000000">
                      <a:alpha val="43137"/>
                    </a:srgbClr>
                  </a:outerShdw>
                </a:effectLst>
              </a:rPr>
              <a:t>Lean-to Collapse</a:t>
            </a:r>
          </a:p>
          <a:p>
            <a:r>
              <a:rPr lang="en-US" altLang="en-US" sz="2400" dirty="0">
                <a:effectLst>
                  <a:outerShdw blurRad="38100" dist="38100" dir="2700000" algn="tl">
                    <a:srgbClr val="000000">
                      <a:alpha val="43137"/>
                    </a:srgbClr>
                  </a:outerShdw>
                </a:effectLst>
              </a:rPr>
              <a:t>Large void space greatly increases the survivability.</a:t>
            </a:r>
          </a:p>
          <a:p>
            <a:r>
              <a:rPr lang="en-US" altLang="en-US" sz="2400" dirty="0">
                <a:effectLst>
                  <a:outerShdw blurRad="38100" dist="38100" dir="2700000" algn="tl">
                    <a:srgbClr val="000000">
                      <a:alpha val="43137"/>
                    </a:srgbClr>
                  </a:outerShdw>
                </a:effectLst>
              </a:rPr>
              <a:t>Like all collapsed structures, Lean-to Collapse exerts a great deal of weight and pressure on the supporting walls.</a:t>
            </a:r>
          </a:p>
          <a:p>
            <a:pPr marL="342900" indent="-342900"/>
            <a:endParaRPr lang="en-US" altLang="en-US" sz="2400" dirty="0">
              <a:effectLst>
                <a:outerShdw blurRad="38100" dist="38100" dir="2700000" algn="tl">
                  <a:srgbClr val="000000">
                    <a:alpha val="43137"/>
                  </a:srgbClr>
                </a:outerShdw>
              </a:effectLst>
            </a:endParaRPr>
          </a:p>
        </p:txBody>
      </p:sp>
      <p:sp>
        <p:nvSpPr>
          <p:cNvPr id="6" name="Slide Number Placeholder 5">
            <a:extLst>
              <a:ext uri="{FF2B5EF4-FFF2-40B4-BE49-F238E27FC236}">
                <a16:creationId xmlns="" xmlns:a16="http://schemas.microsoft.com/office/drawing/2014/main" id="{9B7CFF65-E140-44C7-BD45-6484EBEFF2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807B2D-FB56-4BB6-9EDC-CF95A8A9AE82}"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pic>
        <p:nvPicPr>
          <p:cNvPr id="2" name="Picture 1">
            <a:extLst>
              <a:ext uri="{FF2B5EF4-FFF2-40B4-BE49-F238E27FC236}">
                <a16:creationId xmlns="" xmlns:a16="http://schemas.microsoft.com/office/drawing/2014/main" id="{DDBFB2E8-FCA6-4759-B671-7884A3719AE2}"/>
              </a:ext>
            </a:extLst>
          </p:cNvPr>
          <p:cNvPicPr>
            <a:picLocks noChangeAspect="1"/>
          </p:cNvPicPr>
          <p:nvPr/>
        </p:nvPicPr>
        <p:blipFill>
          <a:blip r:embed="rId3"/>
          <a:stretch>
            <a:fillRect/>
          </a:stretch>
        </p:blipFill>
        <p:spPr>
          <a:xfrm>
            <a:off x="941696" y="1604953"/>
            <a:ext cx="6812922" cy="4844744"/>
          </a:xfrm>
          <a:prstGeom prst="rect">
            <a:avLst/>
          </a:prstGeom>
        </p:spPr>
      </p:pic>
    </p:spTree>
    <p:custDataLst>
      <p:tags r:id="rId1"/>
    </p:custDataLst>
    <p:extLst>
      <p:ext uri="{BB962C8B-B14F-4D97-AF65-F5344CB8AC3E}">
        <p14:creationId xmlns:p14="http://schemas.microsoft.com/office/powerpoint/2010/main" val="2107680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 xmlns:a16="http://schemas.microsoft.com/office/drawing/2014/main" id="{3C721BB3-818B-4954-A57F-C973A3D0F9C3}"/>
              </a:ext>
            </a:extLst>
          </p:cNvPr>
          <p:cNvSpPr>
            <a:spLocks noGrp="1" noChangeArrowheads="1"/>
          </p:cNvSpPr>
          <p:nvPr>
            <p:ph type="title"/>
          </p:nvPr>
        </p:nvSpPr>
        <p:spPr>
          <a:xfrm>
            <a:off x="284813" y="1548046"/>
            <a:ext cx="5829384" cy="1293028"/>
          </a:xfrm>
        </p:spPr>
        <p:txBody>
          <a:bodyPr>
            <a:noAutofit/>
          </a:bodyPr>
          <a:lstStyle/>
          <a:p>
            <a:pPr algn="ctr"/>
            <a:r>
              <a:rPr lang="en-US" altLang="en-US" sz="4400" b="1" dirty="0">
                <a:effectLst>
                  <a:outerShdw blurRad="38100" dist="38100" dir="2700000" algn="tl">
                    <a:srgbClr val="000000">
                      <a:alpha val="43137"/>
                    </a:srgbClr>
                  </a:outerShdw>
                </a:effectLst>
              </a:rPr>
              <a:t>Types of Structure Collapse</a:t>
            </a:r>
          </a:p>
        </p:txBody>
      </p:sp>
      <p:sp>
        <p:nvSpPr>
          <p:cNvPr id="158723" name="Rectangle 3">
            <a:extLst>
              <a:ext uri="{FF2B5EF4-FFF2-40B4-BE49-F238E27FC236}">
                <a16:creationId xmlns="" xmlns:a16="http://schemas.microsoft.com/office/drawing/2014/main" id="{0CF315F7-F7D0-4975-B8A1-B8097E7839E7}"/>
              </a:ext>
            </a:extLst>
          </p:cNvPr>
          <p:cNvSpPr>
            <a:spLocks noGrp="1" noChangeArrowheads="1"/>
          </p:cNvSpPr>
          <p:nvPr>
            <p:ph idx="1"/>
          </p:nvPr>
        </p:nvSpPr>
        <p:spPr>
          <a:xfrm>
            <a:off x="284813" y="3102964"/>
            <a:ext cx="4886794" cy="3605053"/>
          </a:xfrm>
        </p:spPr>
        <p:txBody>
          <a:bodyPr>
            <a:noAutofit/>
          </a:bodyPr>
          <a:lstStyle/>
          <a:p>
            <a:pPr marL="0" indent="0">
              <a:buNone/>
            </a:pPr>
            <a:r>
              <a:rPr lang="en-US" altLang="en-US" sz="2800" b="1" dirty="0">
                <a:effectLst>
                  <a:outerShdw blurRad="38100" dist="38100" dir="2700000" algn="tl">
                    <a:srgbClr val="000000">
                      <a:alpha val="43137"/>
                    </a:srgbClr>
                  </a:outerShdw>
                </a:effectLst>
              </a:rPr>
              <a:t>Cantilever Collapse</a:t>
            </a:r>
          </a:p>
          <a:p>
            <a:pPr marL="342900" indent="-342900"/>
            <a:r>
              <a:rPr lang="en-US" altLang="en-US" sz="2400" dirty="0">
                <a:effectLst>
                  <a:outerShdw blurRad="38100" dist="38100" dir="2700000" algn="tl">
                    <a:srgbClr val="000000">
                      <a:alpha val="43137"/>
                    </a:srgbClr>
                  </a:outerShdw>
                </a:effectLst>
              </a:rPr>
              <a:t>Complex collapse with potential for a variety of collapse styles:</a:t>
            </a:r>
          </a:p>
          <a:p>
            <a:pPr marL="800100" lvl="1" indent="-342900"/>
            <a:r>
              <a:rPr lang="en-US" altLang="en-US" sz="2400" dirty="0">
                <a:effectLst>
                  <a:outerShdw blurRad="38100" dist="38100" dir="2700000" algn="tl">
                    <a:srgbClr val="000000">
                      <a:alpha val="43137"/>
                    </a:srgbClr>
                  </a:outerShdw>
                </a:effectLst>
              </a:rPr>
              <a:t>“A – Frame” Collapse</a:t>
            </a:r>
          </a:p>
          <a:p>
            <a:pPr marL="800100" lvl="1" indent="-342900"/>
            <a:r>
              <a:rPr lang="en-US" altLang="en-US" sz="2400" dirty="0">
                <a:effectLst>
                  <a:outerShdw blurRad="38100" dist="38100" dir="2700000" algn="tl">
                    <a:srgbClr val="000000">
                      <a:alpha val="43137"/>
                    </a:srgbClr>
                  </a:outerShdw>
                </a:effectLst>
              </a:rPr>
              <a:t>Inward / Outward Collapse</a:t>
            </a:r>
          </a:p>
          <a:p>
            <a:pPr marL="800100" lvl="1" indent="-342900"/>
            <a:r>
              <a:rPr lang="en-US" altLang="en-US" sz="2400" dirty="0">
                <a:effectLst>
                  <a:outerShdw blurRad="38100" dist="38100" dir="2700000" algn="tl">
                    <a:srgbClr val="000000">
                      <a:alpha val="43137"/>
                    </a:srgbClr>
                  </a:outerShdw>
                </a:effectLst>
              </a:rPr>
              <a:t>Cantilever Floor Collapse</a:t>
            </a:r>
          </a:p>
          <a:p>
            <a:pPr marL="800100" lvl="1" indent="-342900"/>
            <a:endParaRPr lang="en-US" altLang="en-US" sz="2400" dirty="0">
              <a:effectLst>
                <a:outerShdw blurRad="38100" dist="38100" dir="2700000" algn="tl">
                  <a:srgbClr val="000000">
                    <a:alpha val="43137"/>
                  </a:srgbClr>
                </a:outerShdw>
              </a:effectLst>
            </a:endParaRPr>
          </a:p>
          <a:p>
            <a:pPr marL="0" indent="0">
              <a:buNone/>
            </a:pPr>
            <a:r>
              <a:rPr lang="en-US" altLang="en-US" sz="2400" dirty="0">
                <a:effectLst>
                  <a:outerShdw blurRad="38100" dist="38100" dir="2700000" algn="tl">
                    <a:srgbClr val="000000">
                      <a:alpha val="43137"/>
                    </a:srgbClr>
                  </a:outerShdw>
                </a:effectLst>
              </a:rPr>
              <a:t>  </a:t>
            </a:r>
          </a:p>
        </p:txBody>
      </p:sp>
      <p:sp>
        <p:nvSpPr>
          <p:cNvPr id="6" name="Slide Number Placeholder 5">
            <a:extLst>
              <a:ext uri="{FF2B5EF4-FFF2-40B4-BE49-F238E27FC236}">
                <a16:creationId xmlns="" xmlns:a16="http://schemas.microsoft.com/office/drawing/2014/main" id="{9B7CFF65-E140-44C7-BD45-6484EBEFF2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807B2D-FB56-4BB6-9EDC-CF95A8A9AE82}"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pic>
        <p:nvPicPr>
          <p:cNvPr id="7" name="Picture 5" descr="88943_CH14_FIG10.jpg">
            <a:extLst>
              <a:ext uri="{FF2B5EF4-FFF2-40B4-BE49-F238E27FC236}">
                <a16:creationId xmlns="" xmlns:a16="http://schemas.microsoft.com/office/drawing/2014/main" id="{AD6E7D74-9ADB-41BB-8CE6-9ECC97A7AD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93" b="95265" l="538" r="96909">
                        <a14:foregroundMark x1="538" y1="88997" x2="538" y2="88997"/>
                        <a14:foregroundMark x1="96909" y1="88301" x2="96909" y2="88301"/>
                        <a14:foregroundMark x1="90457" y1="66992" x2="90457" y2="66992"/>
                        <a14:foregroundMark x1="87769" y1="61699" x2="87769" y2="61699"/>
                        <a14:foregroundMark x1="87769" y1="64903" x2="87769" y2="64903"/>
                        <a14:foregroundMark x1="88306" y1="60724" x2="88306" y2="60724"/>
                        <a14:foregroundMark x1="64516" y1="4875" x2="64516" y2="4875"/>
                        <a14:foregroundMark x1="62903" y1="1393" x2="62903" y2="1393"/>
                        <a14:foregroundMark x1="23790" y1="61003" x2="25269" y2="61003"/>
                        <a14:foregroundMark x1="27688" y1="59749" x2="27688" y2="59749"/>
                        <a14:foregroundMark x1="86559" y1="95265" x2="86559" y2="95265"/>
                        <a14:foregroundMark x1="65995" y1="92479" x2="65995" y2="92479"/>
                      </a14:backgroundRemoval>
                    </a14:imgEffect>
                  </a14:imgLayer>
                </a14:imgProps>
              </a:ext>
              <a:ext uri="{28A0092B-C50C-407E-A947-70E740481C1C}">
                <a14:useLocalDpi xmlns:a14="http://schemas.microsoft.com/office/drawing/2010/main" val="0"/>
              </a:ext>
            </a:extLst>
          </a:blip>
          <a:srcRect/>
          <a:stretch>
            <a:fillRect/>
          </a:stretch>
        </p:blipFill>
        <p:spPr bwMode="auto">
          <a:xfrm>
            <a:off x="5349922" y="549026"/>
            <a:ext cx="6382503" cy="615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3300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B71B08C-8482-4BA3-B3C7-5E48886A47E7}"/>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rcRect t="15887" b="9113"/>
          <a:stretch/>
        </p:blipFill>
        <p:spPr>
          <a:xfrm>
            <a:off x="20" y="0"/>
            <a:ext cx="12191980" cy="6857990"/>
          </a:xfrm>
          <a:prstGeom prst="rect">
            <a:avLst/>
          </a:prstGeom>
        </p:spPr>
      </p:pic>
      <p:sp>
        <p:nvSpPr>
          <p:cNvPr id="176130" name="Rectangle 2">
            <a:extLst>
              <a:ext uri="{FF2B5EF4-FFF2-40B4-BE49-F238E27FC236}">
                <a16:creationId xmlns="" xmlns:a16="http://schemas.microsoft.com/office/drawing/2014/main" id="{04D16708-DB98-42A7-ACF9-2351613F1B3D}"/>
              </a:ext>
            </a:extLst>
          </p:cNvPr>
          <p:cNvSpPr>
            <a:spLocks noGrp="1" noChangeArrowheads="1"/>
          </p:cNvSpPr>
          <p:nvPr>
            <p:ph type="title"/>
          </p:nvPr>
        </p:nvSpPr>
        <p:spPr>
          <a:xfrm>
            <a:off x="592945" y="429597"/>
            <a:ext cx="8144655" cy="1089285"/>
          </a:xfrm>
        </p:spPr>
        <p:txBody>
          <a:bodyPr vert="horz" lIns="91440" tIns="45720" rIns="91440" bIns="45720" rtlCol="0" anchor="b">
            <a:normAutofit/>
          </a:bodyPr>
          <a:lstStyle/>
          <a:p>
            <a:pPr algn="l"/>
            <a:r>
              <a:rPr lang="en-US" altLang="en-US" sz="6000" b="1" dirty="0">
                <a:effectLst>
                  <a:outerShdw blurRad="38100" dist="38100" dir="2700000" algn="tl">
                    <a:srgbClr val="000000">
                      <a:alpha val="43137"/>
                    </a:srgbClr>
                  </a:outerShdw>
                </a:effectLst>
              </a:rPr>
              <a:t>Energy Sources</a:t>
            </a:r>
          </a:p>
        </p:txBody>
      </p:sp>
      <p:sp>
        <p:nvSpPr>
          <p:cNvPr id="176131" name="Rectangle 3">
            <a:extLst>
              <a:ext uri="{FF2B5EF4-FFF2-40B4-BE49-F238E27FC236}">
                <a16:creationId xmlns="" xmlns:a16="http://schemas.microsoft.com/office/drawing/2014/main" id="{C6461F8A-49DB-4D21-9602-C5F2A8F91F3B}"/>
              </a:ext>
            </a:extLst>
          </p:cNvPr>
          <p:cNvSpPr>
            <a:spLocks noGrp="1" noChangeArrowheads="1"/>
          </p:cNvSpPr>
          <p:nvPr>
            <p:ph type="body" sz="half" idx="1"/>
          </p:nvPr>
        </p:nvSpPr>
        <p:spPr>
          <a:xfrm>
            <a:off x="6414868" y="3428995"/>
            <a:ext cx="5378547" cy="3116705"/>
          </a:xfrm>
        </p:spPr>
        <p:txBody>
          <a:bodyPr vert="horz" lIns="91440" tIns="45720" rIns="91440" bIns="45720" rtlCol="0">
            <a:noAutofit/>
          </a:bodyPr>
          <a:lstStyle/>
          <a:p>
            <a:r>
              <a:rPr lang="en-US" altLang="en-US" sz="2400" dirty="0">
                <a:effectLst>
                  <a:outerShdw blurRad="38100" dist="38100" dir="2700000" algn="tl">
                    <a:srgbClr val="000000">
                      <a:alpha val="43137"/>
                    </a:srgbClr>
                  </a:outerShdw>
                </a:effectLst>
              </a:rPr>
              <a:t>Energy Isolation should be left to authorized personnel.</a:t>
            </a:r>
          </a:p>
          <a:p>
            <a:r>
              <a:rPr lang="en-US" altLang="en-US" sz="2400" dirty="0">
                <a:effectLst>
                  <a:outerShdw blurRad="38100" dist="38100" dir="2700000" algn="tl">
                    <a:srgbClr val="000000">
                      <a:alpha val="43137"/>
                    </a:srgbClr>
                  </a:outerShdw>
                </a:effectLst>
              </a:rPr>
              <a:t>Lock Out Tag Out should be applied (if applicable).</a:t>
            </a:r>
          </a:p>
          <a:p>
            <a:r>
              <a:rPr lang="en-US" altLang="en-US" sz="2400" dirty="0" smtClean="0">
                <a:effectLst>
                  <a:outerShdw blurRad="38100" dist="38100" dir="2700000" algn="tl">
                    <a:srgbClr val="000000">
                      <a:alpha val="43137"/>
                    </a:srgbClr>
                  </a:outerShdw>
                </a:effectLst>
              </a:rPr>
              <a:t>Disaster </a:t>
            </a:r>
            <a:r>
              <a:rPr lang="en-US" altLang="en-US" sz="2400" dirty="0">
                <a:effectLst>
                  <a:outerShdw blurRad="38100" dist="38100" dir="2700000" algn="tl">
                    <a:srgbClr val="000000">
                      <a:alpha val="43137"/>
                    </a:srgbClr>
                  </a:outerShdw>
                </a:effectLst>
              </a:rPr>
              <a:t>sites require a great deal of CONTROL &amp; VERIFICATION.</a:t>
            </a:r>
          </a:p>
          <a:p>
            <a:r>
              <a:rPr lang="en-US" altLang="en-US" sz="2400" dirty="0">
                <a:effectLst>
                  <a:outerShdw blurRad="38100" dist="38100" dir="2700000" algn="tl">
                    <a:srgbClr val="000000">
                      <a:alpha val="43137"/>
                    </a:srgbClr>
                  </a:outerShdw>
                </a:effectLst>
              </a:rPr>
              <a:t>Lack of personnel accountability working in or around the site.</a:t>
            </a:r>
          </a:p>
        </p:txBody>
      </p:sp>
      <p:sp>
        <p:nvSpPr>
          <p:cNvPr id="8" name="Slide Number Placeholder 7">
            <a:extLst>
              <a:ext uri="{FF2B5EF4-FFF2-40B4-BE49-F238E27FC236}">
                <a16:creationId xmlns="" xmlns:a16="http://schemas.microsoft.com/office/drawing/2014/main" id="{3CBC9FCF-28EC-4553-84C1-CDAB271A2EE3}"/>
              </a:ext>
            </a:extLst>
          </p:cNvPr>
          <p:cNvSpPr>
            <a:spLocks noGrp="1"/>
          </p:cNvSpPr>
          <p:nvPr>
            <p:ph type="sldNum" sz="quarter" idx="11"/>
          </p:nvPr>
        </p:nvSpPr>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27BC66D-8962-43EF-AEA2-F3AA11BA7BC8}"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28</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2874507699"/>
      </p:ext>
    </p:extLst>
  </p:cSld>
  <p:clrMapOvr>
    <a:masterClrMapping/>
  </p:clrMapOvr>
  <p:transition>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6D16CA-F90A-4F00-9E03-C6B02B652BD6}"/>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3A5ADA9D-8D5B-4CA1-9AA3-03D056996DA2}"/>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 xmlns:a16="http://schemas.microsoft.com/office/drawing/2014/main" id="{9431D101-3470-4579-BF3C-5189FEA77976}"/>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 xmlns:a16="http://schemas.microsoft.com/office/drawing/2014/main" id="{7976FF82-E8DC-402E-9F41-33F2BF2E44D3}"/>
              </a:ext>
            </a:extLst>
          </p:cNvPr>
          <p:cNvSpPr>
            <a:spLocks noGrp="1"/>
          </p:cNvSpPr>
          <p:nvPr>
            <p:ph sz="quarter" idx="3"/>
          </p:nvPr>
        </p:nvSpPr>
        <p:spPr/>
        <p:txBody>
          <a:bodyPr/>
          <a:lstStyle/>
          <a:p>
            <a:endParaRPr lang="en-US"/>
          </a:p>
        </p:txBody>
      </p:sp>
      <p:pic>
        <p:nvPicPr>
          <p:cNvPr id="6" name="Transformer Explosion Hurricane Sandy, Cliffside Park NJ">
            <a:hlinkClick r:id="" action="ppaction://media"/>
            <a:extLst>
              <a:ext uri="{FF2B5EF4-FFF2-40B4-BE49-F238E27FC236}">
                <a16:creationId xmlns="" xmlns:a16="http://schemas.microsoft.com/office/drawing/2014/main" id="{3E00F90C-6BD3-452B-AC1B-2B103691BE39}"/>
              </a:ext>
            </a:extLst>
          </p:cNvPr>
          <p:cNvPicPr>
            <a:picLocks noChangeAspect="1"/>
          </p:cNvPicPr>
          <p:nvPr>
            <a:videoFile r:link="rId2"/>
            <p:extLst>
              <p:ext uri="{DAA4B4D4-6D71-4841-9C94-3DE7FCFB9230}">
                <p14:media xmlns:p14="http://schemas.microsoft.com/office/powerpoint/2010/main" r:embed="rId3">
                  <p14:trim end="18545.0888"/>
                </p14:media>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03770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2616248" y="516326"/>
            <a:ext cx="8610600" cy="1293028"/>
          </a:xfrm>
        </p:spPr>
        <p:txBody>
          <a:bodyPr>
            <a:noAutofit/>
          </a:bodyPr>
          <a:lstStyle/>
          <a:p>
            <a:r>
              <a:rPr lang="en-US" altLang="en-US" sz="4400" b="1" dirty="0">
                <a:effectLst>
                  <a:outerShdw blurRad="38100" dist="38100" dir="2700000" algn="tl">
                    <a:srgbClr val="000000">
                      <a:alpha val="43137"/>
                    </a:srgbClr>
                  </a:outerShdw>
                </a:effectLst>
              </a:rPr>
              <a:t>Building Assessment, demolition &amp; restoration</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TextBox 4">
            <a:extLst>
              <a:ext uri="{FF2B5EF4-FFF2-40B4-BE49-F238E27FC236}">
                <a16:creationId xmlns="" xmlns:a16="http://schemas.microsoft.com/office/drawing/2014/main" id="{150E2EDE-0251-450F-8765-E1FF68FD1BCA}"/>
              </a:ext>
            </a:extLst>
          </p:cNvPr>
          <p:cNvSpPr txBox="1"/>
          <p:nvPr/>
        </p:nvSpPr>
        <p:spPr>
          <a:xfrm>
            <a:off x="735100" y="5908961"/>
            <a:ext cx="9984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Hazard Exposure and Risk Assessment Matrix Assessment Sheets</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562705" y="2767208"/>
            <a:ext cx="7343338"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Roof Inspection, Tarping, and Repair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Building Demolition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Assessment, Cleanup, and Repair of Structures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Removal of Floodwaters from Structures and Initial Entry into Previously Flooded Areas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Mold Remediation</a:t>
            </a:r>
          </a:p>
        </p:txBody>
      </p:sp>
      <p:pic>
        <p:nvPicPr>
          <p:cNvPr id="8" name="Picture 7">
            <a:extLst>
              <a:ext uri="{FF2B5EF4-FFF2-40B4-BE49-F238E27FC236}">
                <a16:creationId xmlns="" xmlns:a16="http://schemas.microsoft.com/office/drawing/2014/main" id="{4363895C-D5C4-4B8B-BBD4-CD27C22E80D4}"/>
              </a:ext>
            </a:extLst>
          </p:cNvPr>
          <p:cNvPicPr>
            <a:picLocks noChangeAspect="1"/>
          </p:cNvPicPr>
          <p:nvPr/>
        </p:nvPicPr>
        <p:blipFill>
          <a:blip r:embed="rId3"/>
          <a:stretch>
            <a:fillRect/>
          </a:stretch>
        </p:blipFill>
        <p:spPr>
          <a:xfrm>
            <a:off x="9786189" y="4713866"/>
            <a:ext cx="1866785" cy="1866785"/>
          </a:xfrm>
          <a:prstGeom prst="rect">
            <a:avLst/>
          </a:prstGeom>
        </p:spPr>
      </p:pic>
    </p:spTree>
    <p:custDataLst>
      <p:tags r:id="rId1"/>
    </p:custDataLst>
    <p:extLst>
      <p:ext uri="{BB962C8B-B14F-4D97-AF65-F5344CB8AC3E}">
        <p14:creationId xmlns:p14="http://schemas.microsoft.com/office/powerpoint/2010/main" val="3040057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157" y="258081"/>
            <a:ext cx="8610600" cy="1293028"/>
          </a:xfrm>
        </p:spPr>
        <p:txBody>
          <a:bodyPr>
            <a:normAutofit/>
          </a:bodyPr>
          <a:lstStyle/>
          <a:p>
            <a:r>
              <a:rPr lang="en-US" sz="4400" b="1" dirty="0">
                <a:effectLst>
                  <a:outerShdw blurRad="38100" dist="38100" dir="2700000" algn="tl">
                    <a:srgbClr val="000000">
                      <a:alpha val="43137"/>
                    </a:srgbClr>
                  </a:outerShdw>
                </a:effectLst>
              </a:rPr>
              <a:t>Work Practice Controls</a:t>
            </a:r>
          </a:p>
        </p:txBody>
      </p:sp>
      <p:graphicFrame>
        <p:nvGraphicFramePr>
          <p:cNvPr id="4" name="Diagram 3">
            <a:extLst>
              <a:ext uri="{FF2B5EF4-FFF2-40B4-BE49-F238E27FC236}">
                <a16:creationId xmlns="" xmlns:a16="http://schemas.microsoft.com/office/drawing/2014/main" id="{FC9FCCC6-1DA9-4DAE-B1FF-390D4A2E382E}"/>
              </a:ext>
            </a:extLst>
          </p:cNvPr>
          <p:cNvGraphicFramePr/>
          <p:nvPr>
            <p:extLst>
              <p:ext uri="{D42A27DB-BD31-4B8C-83A1-F6EECF244321}">
                <p14:modId xmlns:p14="http://schemas.microsoft.com/office/powerpoint/2010/main" val="3148531139"/>
              </p:ext>
            </p:extLst>
          </p:nvPr>
        </p:nvGraphicFramePr>
        <p:xfrm>
          <a:off x="1" y="1272209"/>
          <a:ext cx="6096000" cy="49738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 xmlns:a16="http://schemas.microsoft.com/office/drawing/2014/main" id="{5907C783-EE66-4A7A-A550-0B0B0EFF08F0}"/>
              </a:ext>
            </a:extLst>
          </p:cNvPr>
          <p:cNvPicPr>
            <a:picLocks noChangeAspect="1"/>
          </p:cNvPicPr>
          <p:nvPr/>
        </p:nvPicPr>
        <p:blipFill>
          <a:blip r:embed="rId9"/>
          <a:stretch>
            <a:fillRect/>
          </a:stretch>
        </p:blipFill>
        <p:spPr>
          <a:xfrm>
            <a:off x="6096001" y="1742177"/>
            <a:ext cx="5974080" cy="4973845"/>
          </a:xfrm>
          <a:prstGeom prst="rect">
            <a:avLst/>
          </a:prstGeom>
        </p:spPr>
      </p:pic>
    </p:spTree>
    <p:custDataLst>
      <p:tags r:id="rId1"/>
    </p:custDataLst>
    <p:extLst>
      <p:ext uri="{BB962C8B-B14F-4D97-AF65-F5344CB8AC3E}">
        <p14:creationId xmlns:p14="http://schemas.microsoft.com/office/powerpoint/2010/main" val="2435804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537482" y="381000"/>
            <a:ext cx="10211972" cy="871935"/>
          </a:xfrm>
        </p:spPr>
        <p:txBody>
          <a:bodyPr>
            <a:normAutofit/>
          </a:bodyPr>
          <a:lstStyle/>
          <a:p>
            <a:r>
              <a:rPr lang="en-US" altLang="en-US" sz="4400" b="1" dirty="0">
                <a:solidFill>
                  <a:srgbClr val="FF0000"/>
                </a:solidFill>
                <a:effectLst>
                  <a:outerShdw blurRad="38100" dist="38100" dir="2700000" algn="tl">
                    <a:srgbClr val="000000">
                      <a:alpha val="43137"/>
                    </a:srgbClr>
                  </a:outerShdw>
                </a:effectLst>
              </a:rPr>
              <a:t>ACTIVITY</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733841" y="2125961"/>
            <a:ext cx="9819253" cy="523220"/>
          </a:xfrm>
          <a:prstGeom prst="rect">
            <a:avLst/>
          </a:prstGeom>
          <a:noFill/>
        </p:spPr>
        <p:txBody>
          <a:bodyPr wrap="square" rtlCol="0">
            <a:spAutoFit/>
          </a:bodyPr>
          <a:lstStyle/>
          <a:p>
            <a:pPr defTabSz="457200">
              <a:defRPr/>
            </a:pPr>
            <a:r>
              <a:rPr lang="en-US" altLang="en-US" sz="2800" b="1" dirty="0">
                <a:effectLst>
                  <a:outerShdw blurRad="38100" dist="38100" dir="2700000" algn="tl">
                    <a:srgbClr val="000000">
                      <a:alpha val="43137"/>
                    </a:srgbClr>
                  </a:outerShdw>
                </a:effectLst>
              </a:rPr>
              <a:t>Name TWO Infrastructure repair &amp; restoration projects:</a:t>
            </a:r>
          </a:p>
        </p:txBody>
      </p:sp>
      <p:sp>
        <p:nvSpPr>
          <p:cNvPr id="3" name="Rectangle 2">
            <a:extLst>
              <a:ext uri="{FF2B5EF4-FFF2-40B4-BE49-F238E27FC236}">
                <a16:creationId xmlns="" xmlns:a16="http://schemas.microsoft.com/office/drawing/2014/main" id="{BCA5D3DE-DF33-404E-8FE0-9668D612ADC1}"/>
              </a:ext>
            </a:extLst>
          </p:cNvPr>
          <p:cNvSpPr/>
          <p:nvPr/>
        </p:nvSpPr>
        <p:spPr>
          <a:xfrm>
            <a:off x="537482" y="2775690"/>
            <a:ext cx="9599746" cy="2308324"/>
          </a:xfrm>
          <a:prstGeom prst="rect">
            <a:avLst/>
          </a:prstGeom>
        </p:spPr>
        <p:txBody>
          <a:bodyPr wrap="square">
            <a:spAutoFit/>
          </a:bodyPr>
          <a:lstStyle/>
          <a:p>
            <a:pPr marL="285750" indent="-285750" defTabSz="457200">
              <a:buFont typeface="Arial" panose="020B0604020202020204" pitchFamily="34" charset="0"/>
              <a:buChar char="•"/>
              <a:defRPr/>
            </a:pPr>
            <a:r>
              <a:rPr lang="en-US" sz="2400" dirty="0">
                <a:solidFill>
                  <a:prstClr val="white"/>
                </a:solidFill>
                <a:effectLst>
                  <a:outerShdw blurRad="38100" dist="38100" dir="2700000" algn="tl">
                    <a:srgbClr val="000000">
                      <a:alpha val="43137"/>
                    </a:srgbClr>
                  </a:outerShdw>
                </a:effectLst>
              </a:rPr>
              <a:t>Roadway and Bridge Inspection and Repair </a:t>
            </a:r>
          </a:p>
          <a:p>
            <a:pPr marL="285750" lvl="0" indent="-285750" defTabSz="457200">
              <a:buFont typeface="Arial" panose="020B0604020202020204" pitchFamily="34" charset="0"/>
              <a:buChar char="•"/>
              <a:defRPr/>
            </a:pPr>
            <a:r>
              <a:rPr lang="en-US" sz="2400" dirty="0">
                <a:solidFill>
                  <a:prstClr val="white"/>
                </a:solidFill>
                <a:effectLst>
                  <a:outerShdw blurRad="38100" dist="38100" dir="2700000" algn="tl">
                    <a:srgbClr val="000000">
                      <a:alpha val="43137"/>
                    </a:srgbClr>
                  </a:outerShdw>
                </a:effectLst>
              </a:rPr>
              <a:t>Sand/Sludge Removal</a:t>
            </a:r>
          </a:p>
          <a:p>
            <a:pPr marL="285750" lvl="0" indent="-285750" defTabSz="457200">
              <a:buFont typeface="Arial" panose="020B0604020202020204" pitchFamily="34" charset="0"/>
              <a:buChar char="•"/>
              <a:defRPr/>
            </a:pPr>
            <a:r>
              <a:rPr lang="en-US" sz="2400" dirty="0">
                <a:solidFill>
                  <a:prstClr val="white"/>
                </a:solidFill>
                <a:effectLst>
                  <a:outerShdw blurRad="38100" dist="38100" dir="2700000" algn="tl">
                    <a:srgbClr val="000000">
                      <a:alpha val="43137"/>
                    </a:srgbClr>
                  </a:outerShdw>
                </a:effectLst>
              </a:rPr>
              <a:t>Community Floodwater Removal and Levee Repair</a:t>
            </a:r>
          </a:p>
          <a:p>
            <a:pPr marL="285750" lvl="0" indent="-285750" defTabSz="457200">
              <a:buFont typeface="Arial" panose="020B0604020202020204" pitchFamily="34" charset="0"/>
              <a:buChar char="•"/>
              <a:defRPr/>
            </a:pPr>
            <a:r>
              <a:rPr lang="en-US" sz="2400" dirty="0">
                <a:solidFill>
                  <a:prstClr val="white"/>
                </a:solidFill>
                <a:effectLst>
                  <a:outerShdw blurRad="38100" dist="38100" dir="2700000" algn="tl">
                    <a:srgbClr val="000000">
                      <a:alpha val="43137"/>
                    </a:srgbClr>
                  </a:outerShdw>
                </a:effectLst>
              </a:rPr>
              <a:t>Restoring Electrical Utilities</a:t>
            </a:r>
          </a:p>
          <a:p>
            <a:pPr marL="285750" lvl="0" indent="-285750" defTabSz="457200">
              <a:buFont typeface="Arial" panose="020B0604020202020204" pitchFamily="34" charset="0"/>
              <a:buChar char="•"/>
              <a:defRPr/>
            </a:pPr>
            <a:r>
              <a:rPr lang="en-US" sz="2400" dirty="0">
                <a:solidFill>
                  <a:prstClr val="white"/>
                </a:solidFill>
                <a:effectLst>
                  <a:outerShdw blurRad="38100" dist="38100" dir="2700000" algn="tl">
                    <a:srgbClr val="000000">
                      <a:alpha val="43137"/>
                    </a:srgbClr>
                  </a:outerShdw>
                </a:effectLst>
              </a:rPr>
              <a:t>Restoring Communications Systems</a:t>
            </a:r>
          </a:p>
          <a:p>
            <a:pPr marL="285750" lvl="0" indent="-285750" defTabSz="457200">
              <a:buFont typeface="Arial" panose="020B0604020202020204" pitchFamily="34" charset="0"/>
              <a:buChar char="•"/>
              <a:defRPr/>
            </a:pPr>
            <a:r>
              <a:rPr lang="en-US" sz="2400" dirty="0">
                <a:solidFill>
                  <a:prstClr val="white"/>
                </a:solidFill>
                <a:effectLst>
                  <a:outerShdw blurRad="38100" dist="38100" dir="2700000" algn="tl">
                    <a:srgbClr val="000000">
                      <a:alpha val="43137"/>
                    </a:srgbClr>
                  </a:outerShdw>
                </a:effectLst>
              </a:rPr>
              <a:t>Restoring Water and Sewer Services</a:t>
            </a:r>
            <a:endParaRPr lang="en-US" sz="3600" dirty="0">
              <a:solidFill>
                <a:prstClr val="white"/>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93009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90"/>
                                          </p:val>
                                        </p:tav>
                                        <p:tav tm="100000">
                                          <p:val>
                                            <p:fltVal val="0"/>
                                          </p:val>
                                        </p:tav>
                                      </p:tavLst>
                                    </p:anim>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 xmlns:a16="http://schemas.microsoft.com/office/drawing/2014/main" id="{3C721BB3-818B-4954-A57F-C973A3D0F9C3}"/>
              </a:ext>
            </a:extLst>
          </p:cNvPr>
          <p:cNvSpPr>
            <a:spLocks noGrp="1" noChangeArrowheads="1"/>
          </p:cNvSpPr>
          <p:nvPr>
            <p:ph type="title"/>
          </p:nvPr>
        </p:nvSpPr>
        <p:spPr>
          <a:xfrm>
            <a:off x="2022143" y="99611"/>
            <a:ext cx="8610600" cy="1293028"/>
          </a:xfrm>
        </p:spPr>
        <p:txBody>
          <a:bodyPr>
            <a:normAutofit/>
          </a:bodyPr>
          <a:lstStyle/>
          <a:p>
            <a:r>
              <a:rPr lang="en-US" altLang="en-US" sz="4400" b="1" dirty="0">
                <a:solidFill>
                  <a:srgbClr val="FF0000"/>
                </a:solidFill>
                <a:effectLst>
                  <a:outerShdw blurRad="38100" dist="38100" dir="2700000" algn="tl">
                    <a:srgbClr val="000000">
                      <a:alpha val="43137"/>
                    </a:srgbClr>
                  </a:outerShdw>
                </a:effectLst>
              </a:rPr>
              <a:t>activity</a:t>
            </a:r>
          </a:p>
        </p:txBody>
      </p:sp>
      <p:sp>
        <p:nvSpPr>
          <p:cNvPr id="6" name="Slide Number Placeholder 5">
            <a:extLst>
              <a:ext uri="{FF2B5EF4-FFF2-40B4-BE49-F238E27FC236}">
                <a16:creationId xmlns="" xmlns:a16="http://schemas.microsoft.com/office/drawing/2014/main" id="{9B7CFF65-E140-44C7-BD45-6484EBEFF2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807B2D-FB56-4BB6-9EDC-CF95A8A9AE82}"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pic>
        <p:nvPicPr>
          <p:cNvPr id="2" name="Picture 1">
            <a:extLst>
              <a:ext uri="{FF2B5EF4-FFF2-40B4-BE49-F238E27FC236}">
                <a16:creationId xmlns="" xmlns:a16="http://schemas.microsoft.com/office/drawing/2014/main" id="{A06271A1-6876-495A-BC2A-BFC521FC6C1D}"/>
              </a:ext>
            </a:extLst>
          </p:cNvPr>
          <p:cNvPicPr>
            <a:picLocks noChangeAspect="1"/>
          </p:cNvPicPr>
          <p:nvPr/>
        </p:nvPicPr>
        <p:blipFill>
          <a:blip r:embed="rId3"/>
          <a:stretch>
            <a:fillRect/>
          </a:stretch>
        </p:blipFill>
        <p:spPr>
          <a:xfrm>
            <a:off x="4609954" y="1860733"/>
            <a:ext cx="7247034" cy="4548139"/>
          </a:xfrm>
          <a:prstGeom prst="rect">
            <a:avLst/>
          </a:prstGeom>
        </p:spPr>
      </p:pic>
      <p:pic>
        <p:nvPicPr>
          <p:cNvPr id="3" name="Picture 2">
            <a:extLst>
              <a:ext uri="{FF2B5EF4-FFF2-40B4-BE49-F238E27FC236}">
                <a16:creationId xmlns="" xmlns:a16="http://schemas.microsoft.com/office/drawing/2014/main" id="{101DFFAF-3794-446D-A108-74BB59510F77}"/>
              </a:ext>
            </a:extLst>
          </p:cNvPr>
          <p:cNvPicPr>
            <a:picLocks noChangeAspect="1"/>
          </p:cNvPicPr>
          <p:nvPr/>
        </p:nvPicPr>
        <p:blipFill>
          <a:blip r:embed="rId4"/>
          <a:stretch>
            <a:fillRect/>
          </a:stretch>
        </p:blipFill>
        <p:spPr>
          <a:xfrm>
            <a:off x="781334" y="1528990"/>
            <a:ext cx="3828620" cy="4109060"/>
          </a:xfrm>
          <a:prstGeom prst="rect">
            <a:avLst/>
          </a:prstGeom>
        </p:spPr>
      </p:pic>
      <p:sp>
        <p:nvSpPr>
          <p:cNvPr id="4" name="TextBox 3">
            <a:extLst>
              <a:ext uri="{FF2B5EF4-FFF2-40B4-BE49-F238E27FC236}">
                <a16:creationId xmlns="" xmlns:a16="http://schemas.microsoft.com/office/drawing/2014/main" id="{B541BD89-7359-44A2-B937-92A82D64E25E}"/>
              </a:ext>
            </a:extLst>
          </p:cNvPr>
          <p:cNvSpPr txBox="1"/>
          <p:nvPr/>
        </p:nvSpPr>
        <p:spPr>
          <a:xfrm>
            <a:off x="386753" y="4467128"/>
            <a:ext cx="4051738" cy="707886"/>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rPr>
              <a:t>“V” Shaped</a:t>
            </a:r>
          </a:p>
        </p:txBody>
      </p:sp>
    </p:spTree>
    <p:custDataLst>
      <p:tags r:id="rId1"/>
    </p:custDataLst>
    <p:extLst>
      <p:ext uri="{BB962C8B-B14F-4D97-AF65-F5344CB8AC3E}">
        <p14:creationId xmlns:p14="http://schemas.microsoft.com/office/powerpoint/2010/main" val="291342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0"/>
                                        <p:tgtEl>
                                          <p:spTgt spid="4"/>
                                        </p:tgtEl>
                                      </p:cBhvr>
                                    </p:animEffect>
                                    <p:anim calcmode="lin" valueType="num">
                                      <p:cBhvr>
                                        <p:cTn id="11" dur="3000" fill="hold"/>
                                        <p:tgtEl>
                                          <p:spTgt spid="4"/>
                                        </p:tgtEl>
                                        <p:attrNameLst>
                                          <p:attrName>ppt_x</p:attrName>
                                        </p:attrNameLst>
                                      </p:cBhvr>
                                      <p:tavLst>
                                        <p:tav tm="0">
                                          <p:val>
                                            <p:strVal val="#ppt_x"/>
                                          </p:val>
                                        </p:tav>
                                        <p:tav tm="100000">
                                          <p:val>
                                            <p:strVal val="#ppt_x"/>
                                          </p:val>
                                        </p:tav>
                                      </p:tavLst>
                                    </p:anim>
                                    <p:anim calcmode="lin" valueType="num">
                                      <p:cBhvr>
                                        <p:cTn id="12"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hlinkClick r:id="rId3" action="ppaction://hlinkpres?slideindex=1&amp;slidetitle="/>
            <a:extLst>
              <a:ext uri="{FF2B5EF4-FFF2-40B4-BE49-F238E27FC236}">
                <a16:creationId xmlns="" xmlns:a16="http://schemas.microsoft.com/office/drawing/2014/main" id="{0DE85149-33F0-4CCF-9689-A5C91DB51835}"/>
              </a:ext>
            </a:extLst>
          </p:cNvPr>
          <p:cNvPicPr>
            <a:picLocks noChangeAspect="1"/>
          </p:cNvPicPr>
          <p:nvPr/>
        </p:nvPicPr>
        <p:blipFill rotWithShape="1">
          <a:blip r:embed="rId4">
            <a:duotone>
              <a:prstClr val="black"/>
              <a:schemeClr val="tx2">
                <a:tint val="45000"/>
                <a:satMod val="400000"/>
              </a:schemeClr>
            </a:duotone>
            <a:alphaModFix amt="30000"/>
            <a:extLst>
              <a:ext uri="{BEBA8EAE-BF5A-486C-A8C5-ECC9F3942E4B}">
                <a14:imgProps xmlns:a14="http://schemas.microsoft.com/office/drawing/2010/main">
                  <a14:imgLayer r:embed="rId5">
                    <a14:imgEffect>
                      <a14:brightnessContrast bright="40000" contrast="40000"/>
                    </a14:imgEffect>
                  </a14:imgLayer>
                </a14:imgProps>
              </a:ext>
            </a:extLst>
          </a:blip>
          <a:srcRect/>
          <a:stretch/>
        </p:blipFill>
        <p:spPr>
          <a:xfrm>
            <a:off x="20" y="10"/>
            <a:ext cx="12191980" cy="6857990"/>
          </a:xfrm>
          <a:prstGeom prst="rect">
            <a:avLst/>
          </a:prstGeom>
        </p:spPr>
      </p:pic>
      <p:sp>
        <p:nvSpPr>
          <p:cNvPr id="21" name="Frame 20">
            <a:hlinkClick r:id="rId6" action="ppaction://hlinkpres?slideindex=1&amp;slidetitle="/>
            <a:extLst>
              <a:ext uri="{FF2B5EF4-FFF2-40B4-BE49-F238E27FC236}">
                <a16:creationId xmlns="" xmlns:a16="http://schemas.microsoft.com/office/drawing/2014/main" id="{AF3FEB3F-E722-467C-A613-C239367FA50B}"/>
              </a:ext>
            </a:extLst>
          </p:cNvPr>
          <p:cNvSpPr/>
          <p:nvPr/>
        </p:nvSpPr>
        <p:spPr>
          <a:xfrm>
            <a:off x="827964" y="1499390"/>
            <a:ext cx="2011680" cy="7315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RESPIRATORY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PROTECTION</a:t>
            </a:r>
          </a:p>
        </p:txBody>
      </p:sp>
      <p:sp>
        <p:nvSpPr>
          <p:cNvPr id="14" name="Title 3">
            <a:extLst>
              <a:ext uri="{FF2B5EF4-FFF2-40B4-BE49-F238E27FC236}">
                <a16:creationId xmlns="" xmlns:a16="http://schemas.microsoft.com/office/drawing/2014/main" id="{AE24A73B-EF3D-4AB6-9531-DCAFA5A3ABA3}"/>
              </a:ext>
            </a:extLst>
          </p:cNvPr>
          <p:cNvSpPr>
            <a:spLocks noGrp="1"/>
          </p:cNvSpPr>
          <p:nvPr>
            <p:ph type="title"/>
          </p:nvPr>
        </p:nvSpPr>
        <p:spPr>
          <a:xfrm>
            <a:off x="6427305" y="206362"/>
            <a:ext cx="3972289" cy="1293028"/>
          </a:xfrm>
        </p:spPr>
        <p:txBody>
          <a:bodyPr>
            <a:noAutofit/>
          </a:bodyPr>
          <a:lstStyle/>
          <a:p>
            <a:r>
              <a:rPr lang="en-US" sz="4400" b="1" dirty="0">
                <a:effectLst>
                  <a:outerShdw blurRad="38100" dist="38100" dir="2700000" algn="tl">
                    <a:srgbClr val="000000">
                      <a:alpha val="43137"/>
                    </a:srgbClr>
                  </a:outerShdw>
                </a:effectLst>
              </a:rPr>
              <a:t>Dashboard</a:t>
            </a:r>
          </a:p>
        </p:txBody>
      </p:sp>
    </p:spTree>
    <p:custDataLst>
      <p:tags r:id="rId1"/>
    </p:custDataLst>
    <p:extLst>
      <p:ext uri="{BB962C8B-B14F-4D97-AF65-F5344CB8AC3E}">
        <p14:creationId xmlns:p14="http://schemas.microsoft.com/office/powerpoint/2010/main" val="795279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2714040" y="386802"/>
            <a:ext cx="8610600" cy="1293028"/>
          </a:xfrm>
        </p:spPr>
        <p:txBody>
          <a:bodyPr>
            <a:noAutofit/>
          </a:bodyPr>
          <a:lstStyle/>
          <a:p>
            <a:r>
              <a:rPr lang="en-US" altLang="en-US" sz="4400" b="1" dirty="0">
                <a:effectLst>
                  <a:outerShdw blurRad="38100" dist="38100" dir="2700000" algn="tl">
                    <a:srgbClr val="000000">
                      <a:alpha val="43137"/>
                    </a:srgbClr>
                  </a:outerShdw>
                </a:effectLst>
              </a:rPr>
              <a:t>Building Assessment, demolition &amp; restoration</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82062" y="1927528"/>
            <a:ext cx="6119449" cy="46320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Roof Inspection, Tarping, and Repair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Fall protection concerns are found at over three-quarters of the work sites. Safety-monitoring systems and fall protection (harnesses, lanyards, lifelines, connectors, anchorages, and anchorage points) will be used.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Other common concerns include improper use of ladders and scaffolds, PPE issues, and electrocution and shock hazards from power lines and power tools. PPE was either not being worn when needed, or the PPE selected did not provide adequate protection.</a:t>
            </a:r>
          </a:p>
        </p:txBody>
      </p:sp>
      <p:pic>
        <p:nvPicPr>
          <p:cNvPr id="4" name="Picture 3">
            <a:extLst>
              <a:ext uri="{FF2B5EF4-FFF2-40B4-BE49-F238E27FC236}">
                <a16:creationId xmlns="" xmlns:a16="http://schemas.microsoft.com/office/drawing/2014/main" id="{B0DCCEDB-A4EB-40BD-A3DE-EA2FB7501739}"/>
              </a:ext>
            </a:extLst>
          </p:cNvPr>
          <p:cNvPicPr>
            <a:picLocks noChangeAspect="1"/>
          </p:cNvPicPr>
          <p:nvPr/>
        </p:nvPicPr>
        <p:blipFill>
          <a:blip r:embed="rId3"/>
          <a:stretch>
            <a:fillRect/>
          </a:stretch>
        </p:blipFill>
        <p:spPr>
          <a:xfrm>
            <a:off x="6201511" y="2086516"/>
            <a:ext cx="5562859" cy="3474348"/>
          </a:xfrm>
          <a:prstGeom prst="rect">
            <a:avLst/>
          </a:prstGeom>
        </p:spPr>
      </p:pic>
      <p:sp>
        <p:nvSpPr>
          <p:cNvPr id="9" name="TextBox 8">
            <a:extLst>
              <a:ext uri="{FF2B5EF4-FFF2-40B4-BE49-F238E27FC236}">
                <a16:creationId xmlns="" xmlns:a16="http://schemas.microsoft.com/office/drawing/2014/main" id="{3172D71E-4644-4F6A-896C-4CF77302DB3F}"/>
              </a:ext>
            </a:extLst>
          </p:cNvPr>
          <p:cNvSpPr txBox="1"/>
          <p:nvPr/>
        </p:nvSpPr>
        <p:spPr>
          <a:xfrm>
            <a:off x="6201511" y="5808562"/>
            <a:ext cx="5643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Lack of Fall Protection – OSHA # 1 cited violation!</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131707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2723219" y="440009"/>
            <a:ext cx="8610600" cy="1293028"/>
          </a:xfrm>
        </p:spPr>
        <p:txBody>
          <a:bodyPr>
            <a:noAutofit/>
          </a:bodyPr>
          <a:lstStyle/>
          <a:p>
            <a:r>
              <a:rPr lang="en-US" altLang="en-US" sz="4400" b="1" dirty="0">
                <a:effectLst>
                  <a:outerShdw blurRad="38100" dist="38100" dir="2700000" algn="tl">
                    <a:srgbClr val="000000">
                      <a:alpha val="43137"/>
                    </a:srgbClr>
                  </a:outerShdw>
                </a:effectLst>
              </a:rPr>
              <a:t>Building Assessment, demolition &amp; restoration</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a:xfrm>
            <a:off x="9241302" y="626576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422026" y="2177652"/>
            <a:ext cx="5481469"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Removal of Floodwaters from Structures and Initial Entry into Previously Flooded </a:t>
            </a: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Areas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Contact with downed lines &amp; live electrical equipment and other utilities (gas, water)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Downed electrical conductors can energize other objects, including fences, water pipes, bushes, trees, and telephone/CATV/fiber optic cables</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a:r>
            <a:b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b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p:txBody>
      </p:sp>
      <p:pic>
        <p:nvPicPr>
          <p:cNvPr id="4" name="Picture 3">
            <a:extLst>
              <a:ext uri="{FF2B5EF4-FFF2-40B4-BE49-F238E27FC236}">
                <a16:creationId xmlns="" xmlns:a16="http://schemas.microsoft.com/office/drawing/2014/main" id="{6AFB5B3D-9345-4CCE-A41D-45851992715A}"/>
              </a:ext>
            </a:extLst>
          </p:cNvPr>
          <p:cNvPicPr>
            <a:picLocks noChangeAspect="1"/>
          </p:cNvPicPr>
          <p:nvPr/>
        </p:nvPicPr>
        <p:blipFill>
          <a:blip r:embed="rId3"/>
          <a:stretch>
            <a:fillRect/>
          </a:stretch>
        </p:blipFill>
        <p:spPr>
          <a:xfrm>
            <a:off x="5903495" y="2254349"/>
            <a:ext cx="5810600" cy="4299844"/>
          </a:xfrm>
          <a:prstGeom prst="rect">
            <a:avLst/>
          </a:prstGeom>
        </p:spPr>
      </p:pic>
    </p:spTree>
    <p:custDataLst>
      <p:tags r:id="rId1"/>
    </p:custDataLst>
    <p:extLst>
      <p:ext uri="{BB962C8B-B14F-4D97-AF65-F5344CB8AC3E}">
        <p14:creationId xmlns:p14="http://schemas.microsoft.com/office/powerpoint/2010/main" val="182301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2616248" y="656244"/>
            <a:ext cx="8610600" cy="1293028"/>
          </a:xfrm>
        </p:spPr>
        <p:txBody>
          <a:bodyPr>
            <a:noAutofit/>
          </a:bodyPr>
          <a:lstStyle/>
          <a:p>
            <a:r>
              <a:rPr lang="en-US" altLang="en-US" sz="4400" b="1" dirty="0">
                <a:effectLst>
                  <a:outerShdw blurRad="38100" dist="38100" dir="2700000" algn="tl">
                    <a:srgbClr val="000000">
                      <a:alpha val="43137"/>
                    </a:srgbClr>
                  </a:outerShdw>
                </a:effectLst>
              </a:rPr>
              <a:t>Waste / debris removal &amp; reduction</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TextBox 4">
            <a:extLst>
              <a:ext uri="{FF2B5EF4-FFF2-40B4-BE49-F238E27FC236}">
                <a16:creationId xmlns="" xmlns:a16="http://schemas.microsoft.com/office/drawing/2014/main" id="{150E2EDE-0251-450F-8765-E1FF68FD1BCA}"/>
              </a:ext>
            </a:extLst>
          </p:cNvPr>
          <p:cNvSpPr txBox="1"/>
          <p:nvPr/>
        </p:nvSpPr>
        <p:spPr>
          <a:xfrm>
            <a:off x="735100" y="5908961"/>
            <a:ext cx="9984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Hazard Exposure and Risk Assessment Matrix Assessment Sheets</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562704" y="2767208"/>
            <a:ext cx="9298747" cy="181588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Debris Collection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Debris Reduction, Recycling, and Disposal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Tree Trimming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Vehicle Removal and Salvage</a:t>
            </a:r>
          </a:p>
        </p:txBody>
      </p:sp>
      <p:pic>
        <p:nvPicPr>
          <p:cNvPr id="8" name="Picture 7">
            <a:extLst>
              <a:ext uri="{FF2B5EF4-FFF2-40B4-BE49-F238E27FC236}">
                <a16:creationId xmlns="" xmlns:a16="http://schemas.microsoft.com/office/drawing/2014/main" id="{4363895C-D5C4-4B8B-BBD4-CD27C22E80D4}"/>
              </a:ext>
            </a:extLst>
          </p:cNvPr>
          <p:cNvPicPr>
            <a:picLocks noChangeAspect="1"/>
          </p:cNvPicPr>
          <p:nvPr/>
        </p:nvPicPr>
        <p:blipFill>
          <a:blip r:embed="rId3"/>
          <a:stretch>
            <a:fillRect/>
          </a:stretch>
        </p:blipFill>
        <p:spPr>
          <a:xfrm>
            <a:off x="9861451" y="4707986"/>
            <a:ext cx="1872665" cy="1872665"/>
          </a:xfrm>
          <a:prstGeom prst="rect">
            <a:avLst/>
          </a:prstGeom>
        </p:spPr>
      </p:pic>
    </p:spTree>
    <p:custDataLst>
      <p:tags r:id="rId1"/>
    </p:custDataLst>
    <p:extLst>
      <p:ext uri="{BB962C8B-B14F-4D97-AF65-F5344CB8AC3E}">
        <p14:creationId xmlns:p14="http://schemas.microsoft.com/office/powerpoint/2010/main" val="3522239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p:txBody>
          <a:bodyPr>
            <a:noAutofit/>
          </a:bodyPr>
          <a:lstStyle/>
          <a:p>
            <a:r>
              <a:rPr lang="en-US" altLang="en-US" sz="4400" b="1" dirty="0">
                <a:effectLst>
                  <a:outerShdw blurRad="38100" dist="38100" dir="2700000" algn="tl">
                    <a:srgbClr val="000000">
                      <a:alpha val="43137"/>
                    </a:srgbClr>
                  </a:outerShdw>
                </a:effectLst>
              </a:rPr>
              <a:t>Waste / debris removal &amp; reduction</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362298" y="1842022"/>
            <a:ext cx="5196413" cy="44319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Debris Collection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Work zone safety concerns are found at over half the work sites. Work areas should be adequately marked or separated with signs, cones or barricades.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Other common concerns included PPE issues and workers at risk of being struck by machinery or falling debris. PPE was either not being worn when needed, or the PPE selected did not provide adequate protection.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p:txBody>
      </p:sp>
      <p:pic>
        <p:nvPicPr>
          <p:cNvPr id="9" name="Picture 8">
            <a:extLst>
              <a:ext uri="{FF2B5EF4-FFF2-40B4-BE49-F238E27FC236}">
                <a16:creationId xmlns="" xmlns:a16="http://schemas.microsoft.com/office/drawing/2014/main" id="{251B4C4C-70F5-48EE-AF26-B4B707DBE4B6}"/>
              </a:ext>
            </a:extLst>
          </p:cNvPr>
          <p:cNvPicPr>
            <a:picLocks noChangeAspect="1"/>
          </p:cNvPicPr>
          <p:nvPr/>
        </p:nvPicPr>
        <p:blipFill>
          <a:blip r:embed="rId3"/>
          <a:stretch>
            <a:fillRect/>
          </a:stretch>
        </p:blipFill>
        <p:spPr>
          <a:xfrm>
            <a:off x="5759537" y="2331959"/>
            <a:ext cx="6006926" cy="3942046"/>
          </a:xfrm>
          <a:prstGeom prst="rect">
            <a:avLst/>
          </a:prstGeom>
        </p:spPr>
      </p:pic>
    </p:spTree>
    <p:custDataLst>
      <p:tags r:id="rId1"/>
    </p:custDataLst>
    <p:extLst>
      <p:ext uri="{BB962C8B-B14F-4D97-AF65-F5344CB8AC3E}">
        <p14:creationId xmlns:p14="http://schemas.microsoft.com/office/powerpoint/2010/main" val="1546905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2622645" y="653461"/>
            <a:ext cx="8610600" cy="1293028"/>
          </a:xfrm>
        </p:spPr>
        <p:txBody>
          <a:bodyPr>
            <a:noAutofit/>
          </a:bodyPr>
          <a:lstStyle/>
          <a:p>
            <a:r>
              <a:rPr lang="en-US" altLang="en-US" sz="4400" b="1" dirty="0">
                <a:effectLst>
                  <a:outerShdw blurRad="38100" dist="38100" dir="2700000" algn="tl">
                    <a:srgbClr val="000000">
                      <a:alpha val="43137"/>
                    </a:srgbClr>
                  </a:outerShdw>
                </a:effectLst>
              </a:rPr>
              <a:t>Waste / debris removal &amp; reduction</a:t>
            </a: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562703" y="2075649"/>
            <a:ext cx="5340791" cy="35702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Tree Trimming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Response and recovery workers involved in tree trimming work at heights, gain access by using aerial lifts or by climbing. They then typically use power tools (usually chain saws) to cut branches, limbs, and trunks as necessary. </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p:txBody>
      </p:sp>
      <p:pic>
        <p:nvPicPr>
          <p:cNvPr id="3" name="Picture 2">
            <a:extLst>
              <a:ext uri="{FF2B5EF4-FFF2-40B4-BE49-F238E27FC236}">
                <a16:creationId xmlns="" xmlns:a16="http://schemas.microsoft.com/office/drawing/2014/main" id="{8E1ACDA2-4B2B-4A72-A3AD-0E4FDE646F86}"/>
              </a:ext>
            </a:extLst>
          </p:cNvPr>
          <p:cNvPicPr>
            <a:picLocks noChangeAspect="1"/>
          </p:cNvPicPr>
          <p:nvPr/>
        </p:nvPicPr>
        <p:blipFill>
          <a:blip r:embed="rId3"/>
          <a:stretch>
            <a:fillRect/>
          </a:stretch>
        </p:blipFill>
        <p:spPr>
          <a:xfrm>
            <a:off x="6327640" y="2297474"/>
            <a:ext cx="5069377" cy="4193334"/>
          </a:xfrm>
          <a:prstGeom prst="rect">
            <a:avLst/>
          </a:prstGeom>
        </p:spPr>
      </p:pic>
    </p:spTree>
    <p:custDataLst>
      <p:tags r:id="rId1"/>
    </p:custDataLst>
    <p:extLst>
      <p:ext uri="{BB962C8B-B14F-4D97-AF65-F5344CB8AC3E}">
        <p14:creationId xmlns:p14="http://schemas.microsoft.com/office/powerpoint/2010/main" val="221525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 xmlns:a16="http://schemas.microsoft.com/office/drawing/2014/main" id="{D20B1ACE-8556-48BE-A752-9A4793D2A3BB}"/>
              </a:ext>
            </a:extLst>
          </p:cNvPr>
          <p:cNvSpPr>
            <a:spLocks noGrp="1" noChangeArrowheads="1"/>
          </p:cNvSpPr>
          <p:nvPr>
            <p:ph type="title"/>
          </p:nvPr>
        </p:nvSpPr>
        <p:spPr>
          <a:xfrm>
            <a:off x="1014876" y="595618"/>
            <a:ext cx="10211972" cy="1293028"/>
          </a:xfrm>
        </p:spPr>
        <p:txBody>
          <a:bodyPr>
            <a:normAutofit/>
          </a:bodyPr>
          <a:lstStyle/>
          <a:p>
            <a:r>
              <a:rPr lang="en-US" altLang="en-US" b="1" dirty="0">
                <a:effectLst>
                  <a:outerShdw blurRad="38100" dist="38100" dir="2700000" algn="tl">
                    <a:srgbClr val="000000">
                      <a:alpha val="43137"/>
                    </a:srgbClr>
                  </a:outerShdw>
                </a:effectLst>
              </a:rPr>
              <a:t>Infrastructure repair &amp; </a:t>
            </a:r>
            <a:r>
              <a:rPr lang="en-US" altLang="en-US" b="1" dirty="0" smtClean="0">
                <a:effectLst>
                  <a:outerShdw blurRad="38100" dist="38100" dir="2700000" algn="tl">
                    <a:srgbClr val="000000">
                      <a:alpha val="43137"/>
                    </a:srgbClr>
                  </a:outerShdw>
                </a:effectLst>
              </a:rPr>
              <a:t/>
            </a:r>
            <a:br>
              <a:rPr lang="en-US" altLang="en-US" b="1" dirty="0" smtClean="0">
                <a:effectLst>
                  <a:outerShdw blurRad="38100" dist="38100" dir="2700000" algn="tl">
                    <a:srgbClr val="000000">
                      <a:alpha val="43137"/>
                    </a:srgbClr>
                  </a:outerShdw>
                </a:effectLst>
              </a:rPr>
            </a:br>
            <a:r>
              <a:rPr lang="en-US" altLang="en-US" b="1" dirty="0" smtClean="0">
                <a:effectLst>
                  <a:outerShdw blurRad="38100" dist="38100" dir="2700000" algn="tl">
                    <a:srgbClr val="000000">
                      <a:alpha val="43137"/>
                    </a:srgbClr>
                  </a:outerShdw>
                </a:effectLst>
              </a:rPr>
              <a:t>restoration</a:t>
            </a:r>
            <a:endParaRPr lang="en-US" altLang="en-US" b="1" dirty="0">
              <a:effectLst>
                <a:outerShdw blurRad="38100" dist="38100" dir="2700000" algn="tl">
                  <a:srgbClr val="000000">
                    <a:alpha val="43137"/>
                  </a:srgbClr>
                </a:outerShdw>
              </a:effectLst>
            </a:endParaRPr>
          </a:p>
        </p:txBody>
      </p:sp>
      <p:sp>
        <p:nvSpPr>
          <p:cNvPr id="6" name="Slide Number Placeholder 5">
            <a:extLst>
              <a:ext uri="{FF2B5EF4-FFF2-40B4-BE49-F238E27FC236}">
                <a16:creationId xmlns="" xmlns:a16="http://schemas.microsoft.com/office/drawing/2014/main" id="{1B82F1FF-AE98-47B9-827B-83E33B538A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2A613-D523-4FE7-A117-26216D6142CC}"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TextBox 4">
            <a:extLst>
              <a:ext uri="{FF2B5EF4-FFF2-40B4-BE49-F238E27FC236}">
                <a16:creationId xmlns="" xmlns:a16="http://schemas.microsoft.com/office/drawing/2014/main" id="{150E2EDE-0251-450F-8765-E1FF68FD1BCA}"/>
              </a:ext>
            </a:extLst>
          </p:cNvPr>
          <p:cNvSpPr txBox="1"/>
          <p:nvPr/>
        </p:nvSpPr>
        <p:spPr>
          <a:xfrm>
            <a:off x="735100" y="5908961"/>
            <a:ext cx="9984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Hazard Exposure and Risk Assessment Matrix Assessment Sheets</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sp>
        <p:nvSpPr>
          <p:cNvPr id="2" name="TextBox 1">
            <a:extLst>
              <a:ext uri="{FF2B5EF4-FFF2-40B4-BE49-F238E27FC236}">
                <a16:creationId xmlns="" xmlns:a16="http://schemas.microsoft.com/office/drawing/2014/main" id="{F0A3F42E-3867-4993-BCAD-5F310407B56C}"/>
              </a:ext>
            </a:extLst>
          </p:cNvPr>
          <p:cNvSpPr txBox="1"/>
          <p:nvPr/>
        </p:nvSpPr>
        <p:spPr>
          <a:xfrm flipH="1">
            <a:off x="562703" y="2767208"/>
            <a:ext cx="9819253" cy="267765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Roadway and Bridge Inspection and Repair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Sand/Sludge Removal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Community Floodwater Removal and Levee Repair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Restoring Electrical Utilities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Restoring Communications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Restoring Water and Sewer Services</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p:txBody>
      </p:sp>
      <p:pic>
        <p:nvPicPr>
          <p:cNvPr id="8" name="Picture 7">
            <a:extLst>
              <a:ext uri="{FF2B5EF4-FFF2-40B4-BE49-F238E27FC236}">
                <a16:creationId xmlns="" xmlns:a16="http://schemas.microsoft.com/office/drawing/2014/main" id="{4363895C-D5C4-4B8B-BBD4-CD27C22E80D4}"/>
              </a:ext>
            </a:extLst>
          </p:cNvPr>
          <p:cNvPicPr>
            <a:picLocks noChangeAspect="1"/>
          </p:cNvPicPr>
          <p:nvPr/>
        </p:nvPicPr>
        <p:blipFill>
          <a:blip r:embed="rId3"/>
          <a:stretch>
            <a:fillRect/>
          </a:stretch>
        </p:blipFill>
        <p:spPr>
          <a:xfrm>
            <a:off x="9758149" y="4591036"/>
            <a:ext cx="1975968" cy="1975968"/>
          </a:xfrm>
          <a:prstGeom prst="rect">
            <a:avLst/>
          </a:prstGeom>
        </p:spPr>
      </p:pic>
    </p:spTree>
    <p:custDataLst>
      <p:tags r:id="rId1"/>
    </p:custDataLst>
    <p:extLst>
      <p:ext uri="{BB962C8B-B14F-4D97-AF65-F5344CB8AC3E}">
        <p14:creationId xmlns:p14="http://schemas.microsoft.com/office/powerpoint/2010/main" val="3538362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3"/>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Disaster Site Worker Safety&amp;quot;&quot;/&gt;&lt;property id=&quot;20307&quot; value=&quot;257&quot;/&gt;&lt;/object&gt;&lt;object type=&quot;3&quot; unique_id=&quot;10004&quot;&gt;&lt;property id=&quot;20148&quot; value=&quot;5&quot;/&gt;&lt;property id=&quot;20300&quot; value=&quot;Slide 2 - &amp;quot;Objectives&amp;quot;&quot;/&gt;&lt;property id=&quot;20307&quot; value=&quot;258&quot;/&gt;&lt;/object&gt;&lt;object type=&quot;3&quot; unique_id=&quot;10005&quot;&gt;&lt;property id=&quot;20148&quot; value=&quot;5&quot;/&gt;&lt;property id=&quot;20300&quot; value=&quot;Slide 3 - &amp;quot;Building Assessment, demolition &amp;amp; restoration&amp;quot;&quot;/&gt;&lt;property id=&quot;20307&quot; value=&quot;259&quot;/&gt;&lt;/object&gt;&lt;object type=&quot;3&quot; unique_id=&quot;10006&quot;&gt;&lt;property id=&quot;20148&quot; value=&quot;5&quot;/&gt;&lt;property id=&quot;20300&quot; value=&quot;Slide 4 - &amp;quot;Building Assessment, demolition &amp;amp; restoration&amp;quot;&quot;/&gt;&lt;property id=&quot;20307&quot; value=&quot;260&quot;/&gt;&lt;/object&gt;&lt;object type=&quot;3&quot; unique_id=&quot;10007&quot;&gt;&lt;property id=&quot;20148&quot; value=&quot;5&quot;/&gt;&lt;property id=&quot;20300&quot; value=&quot;Slide 5 - &amp;quot;Building Assessment, demolition &amp;amp; restoration&amp;quot;&quot;/&gt;&lt;property id=&quot;20307&quot; value=&quot;261&quot;/&gt;&lt;/object&gt;&lt;object type=&quot;3&quot; unique_id=&quot;10008&quot;&gt;&lt;property id=&quot;20148&quot; value=&quot;5&quot;/&gt;&lt;property id=&quot;20300&quot; value=&quot;Slide 6 - &amp;quot;Waste / debris removal &amp;amp; reduction&amp;quot;&quot;/&gt;&lt;property id=&quot;20307&quot; value=&quot;262&quot;/&gt;&lt;/object&gt;&lt;object type=&quot;3&quot; unique_id=&quot;10009&quot;&gt;&lt;property id=&quot;20148&quot; value=&quot;5&quot;/&gt;&lt;property id=&quot;20300&quot; value=&quot;Slide 7 - &amp;quot;Waste / debris removal &amp;amp; reduction&amp;quot;&quot;/&gt;&lt;property id=&quot;20307&quot; value=&quot;263&quot;/&gt;&lt;/object&gt;&lt;object type=&quot;3&quot; unique_id=&quot;10010&quot;&gt;&lt;property id=&quot;20148&quot; value=&quot;5&quot;/&gt;&lt;property id=&quot;20300&quot; value=&quot;Slide 8 - &amp;quot;Waste / debris removal &amp;amp; reduction&amp;quot;&quot;/&gt;&lt;property id=&quot;20307&quot; value=&quot;264&quot;/&gt;&lt;/object&gt;&lt;object type=&quot;3&quot; unique_id=&quot;10011&quot;&gt;&lt;property id=&quot;20148&quot; value=&quot;5&quot;/&gt;&lt;property id=&quot;20300&quot; value=&quot;Slide 9 - &amp;quot;Infrastructure repair &amp;amp;  restoration&amp;quot;&quot;/&gt;&lt;property id=&quot;20307&quot; value=&quot;265&quot;/&gt;&lt;/object&gt;&lt;object type=&quot;3&quot; unique_id=&quot;10012&quot;&gt;&lt;property id=&quot;20148&quot; value=&quot;5&quot;/&gt;&lt;property id=&quot;20300&quot; value=&quot;Slide 10 - &amp;quot;Infrastructure repair &amp;amp; restoration&amp;quot;&quot;/&gt;&lt;property id=&quot;20307&quot; value=&quot;266&quot;/&gt;&lt;/object&gt;&lt;object type=&quot;3&quot; unique_id=&quot;10013&quot;&gt;&lt;property id=&quot;20148&quot; value=&quot;5&quot;/&gt;&lt;property id=&quot;20300&quot; value=&quot;Slide 11 - &amp;quot;Infrastructure repair &amp;amp; restoration&amp;quot;&quot;/&gt;&lt;property id=&quot;20307&quot; value=&quot;267&quot;/&gt;&lt;/object&gt;&lt;object type=&quot;3&quot; unique_id=&quot;10014&quot;&gt;&lt;property id=&quot;20148&quot; value=&quot;5&quot;/&gt;&lt;property id=&quot;20300&quot; value=&quot;Slide 12 - &amp;quot;Community support &amp;amp;     public health services&amp;quot;&quot;/&gt;&lt;property id=&quot;20307&quot; value=&quot;268&quot;/&gt;&lt;/object&gt;&lt;object type=&quot;3&quot; unique_id=&quot;10015&quot;&gt;&lt;property id=&quot;20148&quot; value=&quot;5&quot;/&gt;&lt;property id=&quot;20300&quot; value=&quot;Slide 13 - &amp;quot;Community support &amp;amp;       public health services&amp;quot;&quot;/&gt;&lt;property id=&quot;20307&quot; value=&quot;269&quot;/&gt;&lt;/object&gt;&lt;object type=&quot;3&quot; unique_id=&quot;10016&quot;&gt;&lt;property id=&quot;20148&quot; value=&quot;5&quot;/&gt;&lt;property id=&quot;20300&quot; value=&quot;Slide 14 - &amp;quot;Restoration of maritime infrastructure &amp;amp; water-related activities&amp;quot;&quot;/&gt;&lt;property id=&quot;20307&quot; value=&quot;270&quot;/&gt;&lt;/object&gt;&lt;object type=&quot;3&quot; unique_id=&quot;10017&quot;&gt;&lt;property id=&quot;20148&quot; value=&quot;5&quot;/&gt;&lt;property id=&quot;20300&quot; value=&quot;Slide 15 - &amp;quot;Operation specific sheets&amp;quot;&quot;/&gt;&lt;property id=&quot;20307&quot; value=&quot;271&quot;/&gt;&lt;/object&gt;&lt;object type=&quot;3&quot; unique_id=&quot;10018&quot;&gt;&lt;property id=&quot;20148&quot; value=&quot;5&quot;/&gt;&lt;property id=&quot;20300&quot; value=&quot;Slide 16 - &amp;quot;Operation specific sheets&amp;quot;&quot;/&gt;&lt;property id=&quot;20307&quot; value=&quot;272&quot;/&gt;&lt;/object&gt;&lt;object type=&quot;3&quot; unique_id=&quot;10019&quot;&gt;&lt;property id=&quot;20148&quot; value=&quot;5&quot;/&gt;&lt;property id=&quot;20300&quot; value=&quot;Slide 17 - &amp;quot;Operation specific sheets&amp;quot;&quot;/&gt;&lt;property id=&quot;20307&quot; value=&quot;273&quot;/&gt;&lt;/object&gt;&lt;object type=&quot;3&quot; unique_id=&quot;10020&quot;&gt;&lt;property id=&quot;20148&quot; value=&quot;5&quot;/&gt;&lt;property id=&quot;20300&quot; value=&quot;Slide 18 - &amp;quot;Heavy Equipment Safety&amp;quot;&quot;/&gt;&lt;property id=&quot;20307&quot; value=&quot;274&quot;/&gt;&lt;/object&gt;&lt;object type=&quot;3&quot; unique_id=&quot;10021&quot;&gt;&lt;property id=&quot;20148&quot; value=&quot;5&quot;/&gt;&lt;property id=&quot;20300&quot; value=&quot;Slide 19 - &amp;quot;Powered Industrial Trucks (PIT)&amp;quot;&quot;/&gt;&lt;property id=&quot;20307&quot; value=&quot;275&quot;/&gt;&lt;/object&gt;&lt;object type=&quot;3&quot; unique_id=&quot;10022&quot;&gt;&lt;property id=&quot;20148&quot; value=&quot;5&quot;/&gt;&lt;property id=&quot;20300&quot; value=&quot;Slide 20 - &amp;quot;Circumstances of Injury&amp;quot;&quot;/&gt;&lt;property id=&quot;20307&quot; value=&quot;276&quot;/&gt;&lt;/object&gt;&lt;object type=&quot;3&quot; unique_id=&quot;10023&quot;&gt;&lt;property id=&quot;20148&quot; value=&quot;5&quot;/&gt;&lt;property id=&quot;20300&quot; value=&quot;Slide 21 - &amp;quot;Example of Standing Orders&amp;quot;&quot;/&gt;&lt;property id=&quot;20307&quot; value=&quot;277&quot;/&gt;&lt;/object&gt;&lt;object type=&quot;3&quot; unique_id=&quot;10024&quot;&gt;&lt;property id=&quot;20148&quot; value=&quot;5&quot;/&gt;&lt;property id=&quot;20300&quot; value=&quot;Slide 22 - &amp;quot;Optimum Level of Safety&amp;quot;&quot;/&gt;&lt;property id=&quot;20307&quot; value=&quot;278&quot;/&gt;&lt;/object&gt;&lt;object type=&quot;3&quot; unique_id=&quot;10025&quot;&gt;&lt;property id=&quot;20148&quot; value=&quot;5&quot;/&gt;&lt;property id=&quot;20300&quot; value=&quot;Slide 23 - &amp;quot;Building Instability&amp;quot;&quot;/&gt;&lt;property id=&quot;20307&quot; value=&quot;279&quot;/&gt;&lt;/object&gt;&lt;object type=&quot;3&quot; unique_id=&quot;10026&quot;&gt;&lt;property id=&quot;20148&quot; value=&quot;5&quot;/&gt;&lt;property id=&quot;20300&quot; value=&quot;Slide 24 - &amp;quot;Types of Structure Collapse&amp;quot;&quot;/&gt;&lt;property id=&quot;20307&quot; value=&quot;281&quot;/&gt;&lt;/object&gt;&lt;object type=&quot;3&quot; unique_id=&quot;10027&quot;&gt;&lt;property id=&quot;20148&quot; value=&quot;5&quot;/&gt;&lt;property id=&quot;20300&quot; value=&quot;Slide 25 - &amp;quot;Types of Structure Collapse&amp;quot;&quot;/&gt;&lt;property id=&quot;20307&quot; value=&quot;282&quot;/&gt;&lt;/object&gt;&lt;object type=&quot;3&quot; unique_id=&quot;10028&quot;&gt;&lt;property id=&quot;20148&quot; value=&quot;5&quot;/&gt;&lt;property id=&quot;20300&quot; value=&quot;Slide 26 - &amp;quot;Types of Structure Collapse&amp;quot;&quot;/&gt;&lt;property id=&quot;20307&quot; value=&quot;283&quot;/&gt;&lt;/object&gt;&lt;object type=&quot;3&quot; unique_id=&quot;10029&quot;&gt;&lt;property id=&quot;20148&quot; value=&quot;5&quot;/&gt;&lt;property id=&quot;20300&quot; value=&quot;Slide 27 - &amp;quot;Types of Structure Collapse&amp;quot;&quot;/&gt;&lt;property id=&quot;20307&quot; value=&quot;284&quot;/&gt;&lt;/object&gt;&lt;object type=&quot;3&quot; unique_id=&quot;10030&quot;&gt;&lt;property id=&quot;20148&quot; value=&quot;5&quot;/&gt;&lt;property id=&quot;20300&quot; value=&quot;Slide 28 - &amp;quot;Energy Sources&amp;quot;&quot;/&gt;&lt;property id=&quot;20307&quot; value=&quot;285&quot;/&gt;&lt;/object&gt;&lt;object type=&quot;3&quot; unique_id=&quot;10031&quot;&gt;&lt;property id=&quot;20148&quot; value=&quot;5&quot;/&gt;&lt;property id=&quot;20300&quot; value=&quot;Slide 29&quot;/&gt;&lt;property id=&quot;20307&quot; value=&quot;286&quot;/&gt;&lt;/object&gt;&lt;object type=&quot;3&quot; unique_id=&quot;10032&quot;&gt;&lt;property id=&quot;20148&quot; value=&quot;5&quot;/&gt;&lt;property id=&quot;20300&quot; value=&quot;Slide 30 - &amp;quot;Work Practice Controls&amp;quot;&quot;/&gt;&lt;property id=&quot;20307&quot; value=&quot;288&quot;/&gt;&lt;/object&gt;&lt;object type=&quot;3&quot; unique_id=&quot;10033&quot;&gt;&lt;property id=&quot;20148&quot; value=&quot;5&quot;/&gt;&lt;property id=&quot;20300&quot; value=&quot;Slide 31 - &amp;quot;ACTIVITY&amp;quot;&quot;/&gt;&lt;property id=&quot;20307&quot; value=&quot;290&quot;/&gt;&lt;/object&gt;&lt;object type=&quot;3&quot; unique_id=&quot;10034&quot;&gt;&lt;property id=&quot;20148&quot; value=&quot;5&quot;/&gt;&lt;property id=&quot;20300&quot; value=&quot;Slide 32 - &amp;quot;activity&amp;quot;&quot;/&gt;&lt;property id=&quot;20307&quot; value=&quot;289&quot;/&gt;&lt;/object&gt;&lt;object type=&quot;3&quot; unique_id=&quot;10035&quot;&gt;&lt;property id=&quot;20148&quot; value=&quot;5&quot;/&gt;&lt;property id=&quot;20300&quot; value=&quot;Slide 33 - &amp;quot;Dashboard&amp;quot;&quot;/&gt;&lt;property id=&quot;20307&quot; value=&quot;291&quot;/&gt;&lt;/object&gt;&lt;/object&gt;&lt;object type=&quot;8&quot; unique_id=&quot;10070&quot;&gt;&lt;/object&gt;&lt;/object&gt;&lt;/database&gt;"/>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1627</Words>
  <Application>Microsoft Office PowerPoint</Application>
  <PresentationFormat>Widescreen</PresentationFormat>
  <Paragraphs>243</Paragraphs>
  <Slides>33</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Century Gothic</vt:lpstr>
      <vt:lpstr>Times New Roman</vt:lpstr>
      <vt:lpstr>Vapor Trail</vt:lpstr>
      <vt:lpstr>Disaster Site Worker Safety</vt:lpstr>
      <vt:lpstr>Objectives</vt:lpstr>
      <vt:lpstr>Building Assessment, demolition &amp; restoration</vt:lpstr>
      <vt:lpstr>Building Assessment, demolition &amp; restoration</vt:lpstr>
      <vt:lpstr>Building Assessment, demolition &amp; restoration</vt:lpstr>
      <vt:lpstr>Waste / debris removal &amp; reduction</vt:lpstr>
      <vt:lpstr>Waste / debris removal &amp; reduction</vt:lpstr>
      <vt:lpstr>Waste / debris removal &amp; reduction</vt:lpstr>
      <vt:lpstr>Infrastructure repair &amp;  restoration</vt:lpstr>
      <vt:lpstr>Infrastructure repair &amp; restoration</vt:lpstr>
      <vt:lpstr>Infrastructure repair &amp; restoration</vt:lpstr>
      <vt:lpstr>Community support &amp;     public health services</vt:lpstr>
      <vt:lpstr>Community support &amp;       public health services</vt:lpstr>
      <vt:lpstr>Restoration of maritime infrastructure &amp; water-related activities</vt:lpstr>
      <vt:lpstr>Operation specific sheets</vt:lpstr>
      <vt:lpstr>Operation specific sheets</vt:lpstr>
      <vt:lpstr>Operation specific sheets</vt:lpstr>
      <vt:lpstr>Heavy Equipment Safety</vt:lpstr>
      <vt:lpstr>Powered Industrial Trucks (PIT)</vt:lpstr>
      <vt:lpstr>Circumstances of Injury</vt:lpstr>
      <vt:lpstr>Example of Standing Orders</vt:lpstr>
      <vt:lpstr>Optimum Level of Safety</vt:lpstr>
      <vt:lpstr>Building Instability</vt:lpstr>
      <vt:lpstr>Types of Structure Collapse</vt:lpstr>
      <vt:lpstr>Types of Structure Collapse</vt:lpstr>
      <vt:lpstr>Types of Structure Collapse</vt:lpstr>
      <vt:lpstr>Types of Structure Collapse</vt:lpstr>
      <vt:lpstr>Energy Sources</vt:lpstr>
      <vt:lpstr>PowerPoint Presentation</vt:lpstr>
      <vt:lpstr>Work Practice Controls</vt:lpstr>
      <vt:lpstr>ACTIVITY</vt:lpstr>
      <vt:lpstr>activity</vt:lpstr>
      <vt:lpstr>Dashboard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Site Worker Safety</dc:title>
  <dc:creator>Paul Wind</dc:creator>
  <cp:lastModifiedBy>Owner</cp:lastModifiedBy>
  <cp:revision>17</cp:revision>
  <dcterms:created xsi:type="dcterms:W3CDTF">2018-03-13T00:49:51Z</dcterms:created>
  <dcterms:modified xsi:type="dcterms:W3CDTF">2018-09-25T23:46:59Z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AFDCDB6D-1C96-49FF-AE22-25666AFAB8CE</vt:lpwstr>
  </property>
  <property fmtid="{D5CDD505-2E9C-101B-9397-08002B2CF9AE}" pid="3" name="ArticulatePath">
    <vt:lpwstr>MODULE 3 Safety Hazards</vt:lpwstr>
  </property>
</Properties>
</file>